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0"/>
  </p:notesMasterIdLst>
  <p:handoutMasterIdLst>
    <p:handoutMasterId r:id="rId41"/>
  </p:handoutMasterIdLst>
  <p:sldIdLst>
    <p:sldId id="261" r:id="rId3"/>
    <p:sldId id="257" r:id="rId4"/>
    <p:sldId id="309" r:id="rId5"/>
    <p:sldId id="310" r:id="rId6"/>
    <p:sldId id="271" r:id="rId7"/>
    <p:sldId id="273" r:id="rId8"/>
    <p:sldId id="298" r:id="rId9"/>
    <p:sldId id="300" r:id="rId10"/>
    <p:sldId id="301" r:id="rId11"/>
    <p:sldId id="297" r:id="rId12"/>
    <p:sldId id="284" r:id="rId13"/>
    <p:sldId id="302" r:id="rId14"/>
    <p:sldId id="275" r:id="rId15"/>
    <p:sldId id="303" r:id="rId16"/>
    <p:sldId id="304" r:id="rId17"/>
    <p:sldId id="305" r:id="rId18"/>
    <p:sldId id="307" r:id="rId19"/>
    <p:sldId id="306" r:id="rId20"/>
    <p:sldId id="308" r:id="rId21"/>
    <p:sldId id="290" r:id="rId22"/>
    <p:sldId id="291" r:id="rId23"/>
    <p:sldId id="292" r:id="rId24"/>
    <p:sldId id="296" r:id="rId25"/>
    <p:sldId id="295" r:id="rId26"/>
    <p:sldId id="311" r:id="rId27"/>
    <p:sldId id="315" r:id="rId28"/>
    <p:sldId id="312" r:id="rId29"/>
    <p:sldId id="314" r:id="rId30"/>
    <p:sldId id="313" r:id="rId31"/>
    <p:sldId id="317" r:id="rId32"/>
    <p:sldId id="318" r:id="rId33"/>
    <p:sldId id="316" r:id="rId34"/>
    <p:sldId id="320" r:id="rId35"/>
    <p:sldId id="321" r:id="rId36"/>
    <p:sldId id="322" r:id="rId37"/>
    <p:sldId id="319" r:id="rId38"/>
    <p:sldId id="270"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5" d="100"/>
          <a:sy n="65" d="100"/>
        </p:scale>
        <p:origin x="-72" y="-504"/>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1260" y="42"/>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pt-BR" smtClean="0"/>
              <a:pPr/>
              <a:t>30/06/2016</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pt-BR" smtClean="0"/>
              <a:pPr/>
              <a:t>‹nº›</a:t>
            </a:fld>
            <a:endParaRPr lang="pt-BR" dirty="0"/>
          </a:p>
        </p:txBody>
      </p:sp>
    </p:spTree>
    <p:extLst>
      <p:ext uri="{BB962C8B-B14F-4D97-AF65-F5344CB8AC3E}">
        <p14:creationId xmlns:p14="http://schemas.microsoft.com/office/powerpoint/2010/main" xmlns=""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pt-BR" smtClean="0"/>
              <a:pPr/>
              <a:t>30/06/2016</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pt-BR" smtClean="0"/>
              <a:pPr/>
              <a:t>‹nº›</a:t>
            </a:fld>
            <a:endParaRPr lang="pt-BR" dirty="0"/>
          </a:p>
        </p:txBody>
      </p:sp>
    </p:spTree>
    <p:extLst>
      <p:ext uri="{BB962C8B-B14F-4D97-AF65-F5344CB8AC3E}">
        <p14:creationId xmlns:p14="http://schemas.microsoft.com/office/powerpoint/2010/main" xmlns=""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11</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12</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13</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14</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15</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16</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17</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18</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19</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20</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21</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22</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23</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24</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25</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26</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27</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28</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29</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30</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4</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31</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32</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33</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34</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35</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36</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5</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6</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7</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8</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9</a:t>
            </a:fld>
            <a:endParaRPr lang="pt-BR"/>
          </a:p>
        </p:txBody>
      </p:sp>
    </p:spTree>
    <p:extLst>
      <p:ext uri="{BB962C8B-B14F-4D97-AF65-F5344CB8AC3E}">
        <p14:creationId xmlns:p14="http://schemas.microsoft.com/office/powerpoint/2010/main" xmlns="" val="198030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Espaço Reservado para Número de Slide 3"/>
          <p:cNvSpPr>
            <a:spLocks noGrp="1"/>
          </p:cNvSpPr>
          <p:nvPr>
            <p:ph type="sldNum" sz="quarter" idx="10"/>
          </p:nvPr>
        </p:nvSpPr>
        <p:spPr/>
        <p:txBody>
          <a:bodyPr/>
          <a:lstStyle/>
          <a:p>
            <a:fld id="{82869989-EB00-4EE7-BCB5-25BDC5BB29F8}" type="slidenum">
              <a:rPr lang="en-US" smtClean="0"/>
              <a:pPr/>
              <a:t>10</a:t>
            </a:fld>
            <a:endParaRPr lang="pt-BR"/>
          </a:p>
        </p:txBody>
      </p:sp>
    </p:spTree>
    <p:extLst>
      <p:ext uri="{BB962C8B-B14F-4D97-AF65-F5344CB8AC3E}">
        <p14:creationId xmlns:p14="http://schemas.microsoft.com/office/powerpoint/2010/main" xmlns="" val="1980303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5" name="Grupo 4"/>
          <p:cNvGrpSpPr/>
          <p:nvPr userDrawn="1"/>
        </p:nvGrpSpPr>
        <p:grpSpPr bwMode="hidden">
          <a:xfrm>
            <a:off x="-1" y="0"/>
            <a:ext cx="12192002" cy="6858000"/>
            <a:chOff x="-1" y="0"/>
            <a:chExt cx="12192002" cy="6858000"/>
          </a:xfrm>
        </p:grpSpPr>
        <p:cxnSp>
          <p:nvCxnSpPr>
            <p:cNvPr id="6" name="Conector Reto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Conector Reto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upo 22"/>
            <p:cNvGrpSpPr/>
            <p:nvPr userDrawn="1"/>
          </p:nvGrpSpPr>
          <p:grpSpPr bwMode="hidden">
            <a:xfrm>
              <a:off x="-1" y="0"/>
              <a:ext cx="12192001" cy="6858000"/>
              <a:chOff x="-1" y="0"/>
              <a:chExt cx="12192001" cy="6858000"/>
            </a:xfrm>
          </p:grpSpPr>
          <p:cxnSp>
            <p:nvCxnSpPr>
              <p:cNvPr id="41" name="Conector Reto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upo 45"/>
              <p:cNvGrpSpPr/>
              <p:nvPr/>
            </p:nvGrpSpPr>
            <p:grpSpPr bwMode="hidden">
              <a:xfrm>
                <a:off x="6327885" y="0"/>
                <a:ext cx="5864115" cy="5898673"/>
                <a:chOff x="6327885" y="0"/>
                <a:chExt cx="5864115" cy="5898673"/>
              </a:xfrm>
            </p:grpSpPr>
            <p:cxnSp>
              <p:nvCxnSpPr>
                <p:cNvPr id="52" name="Conector Reto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Conector Reto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upo 23"/>
            <p:cNvGrpSpPr/>
            <p:nvPr userDrawn="1"/>
          </p:nvGrpSpPr>
          <p:grpSpPr bwMode="hidden">
            <a:xfrm flipH="1">
              <a:off x="0" y="0"/>
              <a:ext cx="12192001" cy="6858000"/>
              <a:chOff x="-1" y="0"/>
              <a:chExt cx="12192001" cy="6858000"/>
            </a:xfrm>
          </p:grpSpPr>
          <p:cxnSp>
            <p:nvCxnSpPr>
              <p:cNvPr id="25" name="Conector Reto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upo 29"/>
              <p:cNvGrpSpPr/>
              <p:nvPr/>
            </p:nvGrpSpPr>
            <p:grpSpPr bwMode="hidden">
              <a:xfrm>
                <a:off x="6327885" y="0"/>
                <a:ext cx="5864115" cy="5898673"/>
                <a:chOff x="6327885" y="0"/>
                <a:chExt cx="5864115" cy="5898673"/>
              </a:xfrm>
            </p:grpSpPr>
            <p:cxnSp>
              <p:nvCxnSpPr>
                <p:cNvPr id="36" name="Conector Reto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Conector Reto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pt-BR" smtClean="0"/>
              <a:t>Clique para editar o título mestre</a:t>
            </a:r>
            <a:endParaRPr lang="pt-BR" dirty="0"/>
          </a:p>
        </p:txBody>
      </p:sp>
      <p:sp>
        <p:nvSpPr>
          <p:cNvPr id="3" name="Subtítulo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dirty="0"/>
          </a:p>
        </p:txBody>
      </p:sp>
      <p:cxnSp>
        <p:nvCxnSpPr>
          <p:cNvPr id="58" name="Conector Reto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988627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p>
            <a:fld id="{384A29A4-78C8-47AB-BA06-22CB45938951}" type="datetime1">
              <a:rPr lang="pt-BR" smtClean="0"/>
              <a:pPr/>
              <a:t>30/06/2016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24771542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209314" y="489856"/>
            <a:ext cx="1687286" cy="5301343"/>
          </a:xfrm>
        </p:spPr>
        <p:txBody>
          <a:bodyPr vert="eaVert"/>
          <a:lstStyle/>
          <a:p>
            <a:r>
              <a:rPr lang="pt-BR" smtClean="0"/>
              <a:t>Clique para editar o título mestre</a:t>
            </a:r>
            <a:endParaRPr lang="pt-BR" dirty="0"/>
          </a:p>
        </p:txBody>
      </p:sp>
      <p:sp>
        <p:nvSpPr>
          <p:cNvPr id="3" name="Espaço Reservado para Texto Vertical 2"/>
          <p:cNvSpPr>
            <a:spLocks noGrp="1"/>
          </p:cNvSpPr>
          <p:nvPr>
            <p:ph type="body" orient="vert" idx="1"/>
          </p:nvPr>
        </p:nvSpPr>
        <p:spPr>
          <a:xfrm>
            <a:off x="1295399" y="489856"/>
            <a:ext cx="7587344" cy="530134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p>
            <a:fld id="{E1ED4ACF-2D82-46F2-A8E9-23963AA34E86}" type="datetime1">
              <a:rPr lang="pt-BR" smtClean="0"/>
              <a:pPr/>
              <a:t>30/06/2016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2524635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p>
            <a:fld id="{AE374B5B-21A0-4192-BF4C-38187F1A68D8}" type="datetime1">
              <a:rPr lang="pt-BR" smtClean="0"/>
              <a:pPr/>
              <a:t>30/06/2016</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31124441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upo 6"/>
          <p:cNvGrpSpPr/>
          <p:nvPr userDrawn="1"/>
        </p:nvGrpSpPr>
        <p:grpSpPr bwMode="hidden">
          <a:xfrm>
            <a:off x="-1" y="0"/>
            <a:ext cx="12192002" cy="6858000"/>
            <a:chOff x="-1" y="0"/>
            <a:chExt cx="12192002" cy="6858000"/>
          </a:xfrm>
        </p:grpSpPr>
        <p:cxnSp>
          <p:nvCxnSpPr>
            <p:cNvPr id="8" name="Conector Reto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Conector Reto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o 23"/>
            <p:cNvGrpSpPr/>
            <p:nvPr userDrawn="1"/>
          </p:nvGrpSpPr>
          <p:grpSpPr bwMode="hidden">
            <a:xfrm>
              <a:off x="-1" y="0"/>
              <a:ext cx="12192001" cy="6858000"/>
              <a:chOff x="-1" y="0"/>
              <a:chExt cx="12192001" cy="6858000"/>
            </a:xfrm>
          </p:grpSpPr>
          <p:cxnSp>
            <p:nvCxnSpPr>
              <p:cNvPr id="42" name="Conector Reto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o 46"/>
              <p:cNvGrpSpPr/>
              <p:nvPr/>
            </p:nvGrpSpPr>
            <p:grpSpPr bwMode="hidden">
              <a:xfrm>
                <a:off x="6327885" y="0"/>
                <a:ext cx="5864115" cy="5898673"/>
                <a:chOff x="6327885" y="0"/>
                <a:chExt cx="5864115" cy="5898673"/>
              </a:xfrm>
            </p:grpSpPr>
            <p:cxnSp>
              <p:nvCxnSpPr>
                <p:cNvPr id="53" name="Conector Reto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Conector Reto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userDrawn="1"/>
          </p:nvGrpSpPr>
          <p:grpSpPr bwMode="hidden">
            <a:xfrm flipH="1">
              <a:off x="0" y="0"/>
              <a:ext cx="12192001" cy="6858000"/>
              <a:chOff x="-1" y="0"/>
              <a:chExt cx="12192001" cy="6858000"/>
            </a:xfrm>
          </p:grpSpPr>
          <p:cxnSp>
            <p:nvCxnSpPr>
              <p:cNvPr id="26" name="Conector Reto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o 30"/>
              <p:cNvGrpSpPr/>
              <p:nvPr/>
            </p:nvGrpSpPr>
            <p:grpSpPr bwMode="hidden">
              <a:xfrm>
                <a:off x="6327885" y="0"/>
                <a:ext cx="5864115" cy="5898673"/>
                <a:chOff x="6327885" y="0"/>
                <a:chExt cx="5864115" cy="5898673"/>
              </a:xfrm>
            </p:grpSpPr>
            <p:cxnSp>
              <p:nvCxnSpPr>
                <p:cNvPr id="37" name="Conector Reto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Conector Reto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ector Reto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ítulo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cxnSp>
        <p:nvCxnSpPr>
          <p:cNvPr id="58" name="Conector Reto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Conteúdo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Conteúdo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Data 4"/>
          <p:cNvSpPr>
            <a:spLocks noGrp="1"/>
          </p:cNvSpPr>
          <p:nvPr>
            <p:ph type="dt" sz="half" idx="10"/>
          </p:nvPr>
        </p:nvSpPr>
        <p:spPr/>
        <p:txBody>
          <a:bodyPr/>
          <a:lstStyle/>
          <a:p>
            <a:fld id="{33B5CF7C-B333-48E1-A4A6-83A3C8B73AC0}" type="datetime1">
              <a:rPr lang="pt-BR" smtClean="0"/>
              <a:pPr/>
              <a:t>30/06/2016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40445679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Texto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5" name="Espaço Reservado para Texto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7" name="Espaço Reservado para Data 6"/>
          <p:cNvSpPr>
            <a:spLocks noGrp="1"/>
          </p:cNvSpPr>
          <p:nvPr>
            <p:ph type="dt" sz="half" idx="10"/>
          </p:nvPr>
        </p:nvSpPr>
        <p:spPr/>
        <p:txBody>
          <a:bodyPr/>
          <a:lstStyle/>
          <a:p>
            <a:fld id="{AE320762-5CBF-4210-AB54-376B091119F8}" type="datetime1">
              <a:rPr lang="pt-BR" smtClean="0"/>
              <a:pPr/>
              <a:t>30/06/2016</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3397906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dirty="0"/>
          </a:p>
        </p:txBody>
      </p:sp>
      <p:sp>
        <p:nvSpPr>
          <p:cNvPr id="3" name="Espaço Reservado para Data 2"/>
          <p:cNvSpPr>
            <a:spLocks noGrp="1"/>
          </p:cNvSpPr>
          <p:nvPr>
            <p:ph type="dt" sz="half" idx="10"/>
          </p:nvPr>
        </p:nvSpPr>
        <p:spPr/>
        <p:txBody>
          <a:bodyPr/>
          <a:lstStyle/>
          <a:p>
            <a:fld id="{7F0DB371-BF5F-4058-A212-1A908E4D2674}" type="datetime1">
              <a:rPr lang="pt-BR" smtClean="0"/>
              <a:pPr/>
              <a:t>30/06/2016</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3238976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grpSp>
        <p:nvGrpSpPr>
          <p:cNvPr id="161" name="Grupo 160"/>
          <p:cNvGrpSpPr/>
          <p:nvPr userDrawn="1"/>
        </p:nvGrpSpPr>
        <p:grpSpPr bwMode="hidden">
          <a:xfrm>
            <a:off x="-1" y="0"/>
            <a:ext cx="12192002" cy="6858000"/>
            <a:chOff x="-1" y="0"/>
            <a:chExt cx="12192002" cy="6858000"/>
          </a:xfrm>
        </p:grpSpPr>
        <p:cxnSp>
          <p:nvCxnSpPr>
            <p:cNvPr id="162" name="Conector Reto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Conector Reto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Conector Reto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Conector Reto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Conector Reto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Conector Reto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Conector Reto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Conector Reto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Conector Reto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Conector Reto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Conector Reto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Conector Reto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Conector Reto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Conector Reto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Conector Reto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Conector Reto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o 177"/>
            <p:cNvGrpSpPr/>
            <p:nvPr userDrawn="1"/>
          </p:nvGrpSpPr>
          <p:grpSpPr bwMode="hidden">
            <a:xfrm>
              <a:off x="-1" y="0"/>
              <a:ext cx="12192001" cy="6858000"/>
              <a:chOff x="-1" y="0"/>
              <a:chExt cx="12192001" cy="6858000"/>
            </a:xfrm>
          </p:grpSpPr>
          <p:cxnSp>
            <p:nvCxnSpPr>
              <p:cNvPr id="196" name="Conector Reto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Conector Reto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Conector Reto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Conector Reto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Conector Reto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o 200"/>
              <p:cNvGrpSpPr/>
              <p:nvPr/>
            </p:nvGrpSpPr>
            <p:grpSpPr bwMode="hidden">
              <a:xfrm>
                <a:off x="6327885" y="0"/>
                <a:ext cx="5864115" cy="5898673"/>
                <a:chOff x="6327885" y="0"/>
                <a:chExt cx="5864115" cy="5898673"/>
              </a:xfrm>
            </p:grpSpPr>
            <p:cxnSp>
              <p:nvCxnSpPr>
                <p:cNvPr id="207" name="Conector Reto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Conector Reto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Conector Reto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Conector Reto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Conector Reto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Conector Reto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Conector Reto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Conector Reto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Conector Reto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Conector Reto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o 178"/>
            <p:cNvGrpSpPr/>
            <p:nvPr userDrawn="1"/>
          </p:nvGrpSpPr>
          <p:grpSpPr bwMode="hidden">
            <a:xfrm flipH="1">
              <a:off x="0" y="0"/>
              <a:ext cx="12192001" cy="6858000"/>
              <a:chOff x="-1" y="0"/>
              <a:chExt cx="12192001" cy="6858000"/>
            </a:xfrm>
          </p:grpSpPr>
          <p:cxnSp>
            <p:nvCxnSpPr>
              <p:cNvPr id="180" name="Conector Reto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Conector Reto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Conector Reto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Conector Reto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Conector Reto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o 184"/>
              <p:cNvGrpSpPr/>
              <p:nvPr/>
            </p:nvGrpSpPr>
            <p:grpSpPr bwMode="hidden">
              <a:xfrm>
                <a:off x="6327885" y="0"/>
                <a:ext cx="5864115" cy="5898673"/>
                <a:chOff x="6327885" y="0"/>
                <a:chExt cx="5864115" cy="5898673"/>
              </a:xfrm>
            </p:grpSpPr>
            <p:cxnSp>
              <p:nvCxnSpPr>
                <p:cNvPr id="191" name="Conector Reto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Conector Reto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Conector Reto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Conector Reto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Conector Reto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Conector Reto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Conector Reto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Conector Reto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Conector Reto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Conector Reto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2" name="Espaço Reservado para Data 211"/>
          <p:cNvSpPr>
            <a:spLocks noGrp="1"/>
          </p:cNvSpPr>
          <p:nvPr>
            <p:ph type="dt" sz="half" idx="10"/>
          </p:nvPr>
        </p:nvSpPr>
        <p:spPr/>
        <p:txBody>
          <a:bodyPr/>
          <a:lstStyle/>
          <a:p>
            <a:fld id="{60A4083B-90AA-48CF-BAD5-00AA24D7F288}" type="datetime1">
              <a:rPr lang="pt-BR" smtClean="0"/>
              <a:pPr/>
              <a:t>30/06/2016</a:t>
            </a:fld>
            <a:endParaRPr lang="pt-BR" dirty="0"/>
          </a:p>
        </p:txBody>
      </p:sp>
      <p:sp>
        <p:nvSpPr>
          <p:cNvPr id="213" name="Espaço Reservado para Rodapé 212"/>
          <p:cNvSpPr>
            <a:spLocks noGrp="1"/>
          </p:cNvSpPr>
          <p:nvPr>
            <p:ph type="ftr" sz="quarter" idx="11"/>
          </p:nvPr>
        </p:nvSpPr>
        <p:spPr/>
        <p:txBody>
          <a:bodyPr/>
          <a:lstStyle/>
          <a:p>
            <a:endParaRPr lang="pt-BR" dirty="0"/>
          </a:p>
        </p:txBody>
      </p:sp>
      <p:sp>
        <p:nvSpPr>
          <p:cNvPr id="214" name="Espaço Reservado para Número de Slide 213"/>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21468172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o 8"/>
          <p:cNvGrpSpPr/>
          <p:nvPr userDrawn="1"/>
        </p:nvGrpSpPr>
        <p:grpSpPr bwMode="hidden">
          <a:xfrm>
            <a:off x="-1" y="0"/>
            <a:ext cx="12192002" cy="6858000"/>
            <a:chOff x="-1" y="0"/>
            <a:chExt cx="12192002" cy="6858000"/>
          </a:xfrm>
        </p:grpSpPr>
        <p:cxnSp>
          <p:nvCxnSpPr>
            <p:cNvPr id="10" name="Conector Reto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o 25"/>
            <p:cNvGrpSpPr/>
            <p:nvPr userDrawn="1"/>
          </p:nvGrpSpPr>
          <p:grpSpPr bwMode="hidden">
            <a:xfrm>
              <a:off x="-1" y="0"/>
              <a:ext cx="12192001" cy="6858000"/>
              <a:chOff x="-1" y="0"/>
              <a:chExt cx="12192001" cy="6858000"/>
            </a:xfrm>
          </p:grpSpPr>
          <p:cxnSp>
            <p:nvCxnSpPr>
              <p:cNvPr id="44" name="Conector Reto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o 48"/>
              <p:cNvGrpSpPr/>
              <p:nvPr/>
            </p:nvGrpSpPr>
            <p:grpSpPr bwMode="hidden">
              <a:xfrm>
                <a:off x="6327885" y="0"/>
                <a:ext cx="5864115" cy="5898673"/>
                <a:chOff x="6327885" y="0"/>
                <a:chExt cx="5864115" cy="5898673"/>
              </a:xfrm>
            </p:grpSpPr>
            <p:cxnSp>
              <p:nvCxnSpPr>
                <p:cNvPr id="55" name="Conector Reto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Conector Reto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Conector Reto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o 26"/>
            <p:cNvGrpSpPr/>
            <p:nvPr userDrawn="1"/>
          </p:nvGrpSpPr>
          <p:grpSpPr bwMode="hidden">
            <a:xfrm flipH="1">
              <a:off x="0" y="0"/>
              <a:ext cx="12192001" cy="6858000"/>
              <a:chOff x="-1" y="0"/>
              <a:chExt cx="12192001" cy="6858000"/>
            </a:xfrm>
          </p:grpSpPr>
          <p:cxnSp>
            <p:nvCxnSpPr>
              <p:cNvPr id="28" name="Conector Reto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o 32"/>
              <p:cNvGrpSpPr/>
              <p:nvPr/>
            </p:nvGrpSpPr>
            <p:grpSpPr bwMode="hidden">
              <a:xfrm>
                <a:off x="6327885" y="0"/>
                <a:ext cx="5864115" cy="5898673"/>
                <a:chOff x="6327885" y="0"/>
                <a:chExt cx="5864115" cy="5898673"/>
              </a:xfrm>
            </p:grpSpPr>
            <p:cxnSp>
              <p:nvCxnSpPr>
                <p:cNvPr id="39" name="Conector Reto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Conector Reto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Conector Reto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tângulo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pt-BR" smtClean="0"/>
              <a:t>Clique para editar o título mestre</a:t>
            </a:r>
            <a:endParaRPr lang="pt-BR" dirty="0"/>
          </a:p>
        </p:txBody>
      </p:sp>
      <p:sp>
        <p:nvSpPr>
          <p:cNvPr id="3" name="Espaço Reservado para Conteúdo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Texto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cxnSp>
        <p:nvCxnSpPr>
          <p:cNvPr id="60" name="Conector Reto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Espaço Reservado para Data 4"/>
          <p:cNvSpPr>
            <a:spLocks noGrp="1"/>
          </p:cNvSpPr>
          <p:nvPr>
            <p:ph type="dt" sz="half" idx="10"/>
          </p:nvPr>
        </p:nvSpPr>
        <p:spPr/>
        <p:txBody>
          <a:bodyPr/>
          <a:lstStyle/>
          <a:p>
            <a:fld id="{F5BAF629-ECA2-4CF3-B790-9D9BDED98269}" type="datetime1">
              <a:rPr lang="pt-BR" smtClean="0"/>
              <a:pPr/>
              <a:t>30/06/2016</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8" name="Espaço Reservado para Número de Slide 7"/>
          <p:cNvSpPr>
            <a:spLocks noGrp="1"/>
          </p:cNvSpPr>
          <p:nvPr>
            <p:ph type="sldNum" sz="quarter" idx="12"/>
          </p:nvPr>
        </p:nvSpPr>
        <p:spPr/>
        <p:txBody>
          <a:bodyPr/>
          <a:lstStyle/>
          <a:p>
            <a:fld id="{E31375A4-56A4-47D6-9801-1991572033F7}" type="slidenum">
              <a:rPr lang="pt-BR" smtClean="0"/>
              <a:pPr/>
              <a:t>‹nº›</a:t>
            </a:fld>
            <a:endParaRPr lang="pt-BR" dirty="0"/>
          </a:p>
        </p:txBody>
      </p:sp>
    </p:spTree>
    <p:extLst>
      <p:ext uri="{BB962C8B-B14F-4D97-AF65-F5344CB8AC3E}">
        <p14:creationId xmlns:p14="http://schemas.microsoft.com/office/powerpoint/2010/main" xmlns="" val="16673741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o 7"/>
          <p:cNvGrpSpPr/>
          <p:nvPr/>
        </p:nvGrpSpPr>
        <p:grpSpPr bwMode="hidden">
          <a:xfrm>
            <a:off x="-1" y="0"/>
            <a:ext cx="12192002" cy="6858000"/>
            <a:chOff x="-1" y="0"/>
            <a:chExt cx="12192002" cy="6858000"/>
          </a:xfrm>
        </p:grpSpPr>
        <p:cxnSp>
          <p:nvCxnSpPr>
            <p:cNvPr id="9" name="Conector Reto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o 24"/>
            <p:cNvGrpSpPr/>
            <p:nvPr/>
          </p:nvGrpSpPr>
          <p:grpSpPr bwMode="hidden">
            <a:xfrm>
              <a:off x="-1" y="0"/>
              <a:ext cx="12192001" cy="6858000"/>
              <a:chOff x="-1" y="0"/>
              <a:chExt cx="12192001" cy="6858000"/>
            </a:xfrm>
          </p:grpSpPr>
          <p:cxnSp>
            <p:nvCxnSpPr>
              <p:cNvPr id="43" name="Conector Reto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Conector Reto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Conector Reto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o 47"/>
              <p:cNvGrpSpPr/>
              <p:nvPr/>
            </p:nvGrpSpPr>
            <p:grpSpPr bwMode="hidden">
              <a:xfrm>
                <a:off x="6327885" y="0"/>
                <a:ext cx="5864115" cy="5898673"/>
                <a:chOff x="6327885" y="0"/>
                <a:chExt cx="5864115" cy="5898673"/>
              </a:xfrm>
            </p:grpSpPr>
            <p:cxnSp>
              <p:nvCxnSpPr>
                <p:cNvPr id="54" name="Conector Reto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Conector Reto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Conector Reto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Conector Reto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Conector Reto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Conector Reto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Conector Reto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Conector Reto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bwMode="hidden">
            <a:xfrm flipH="1">
              <a:off x="0" y="0"/>
              <a:ext cx="12192001" cy="6858000"/>
              <a:chOff x="-1" y="0"/>
              <a:chExt cx="12192001" cy="6858000"/>
            </a:xfrm>
          </p:grpSpPr>
          <p:cxnSp>
            <p:nvCxnSpPr>
              <p:cNvPr id="27" name="Conector Reto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ector Reto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o 31"/>
              <p:cNvGrpSpPr/>
              <p:nvPr/>
            </p:nvGrpSpPr>
            <p:grpSpPr bwMode="hidden">
              <a:xfrm>
                <a:off x="6327885" y="0"/>
                <a:ext cx="5864115" cy="5898673"/>
                <a:chOff x="6327885" y="0"/>
                <a:chExt cx="5864115" cy="5898673"/>
              </a:xfrm>
            </p:grpSpPr>
            <p:cxnSp>
              <p:nvCxnSpPr>
                <p:cNvPr id="38" name="Conector Reto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Conector Reto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Conector Reto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to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tângulo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3" name="Espaço Reservado para Imagem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pt-BR" dirty="0"/>
          </a:p>
        </p:txBody>
      </p:sp>
      <p:cxnSp>
        <p:nvCxnSpPr>
          <p:cNvPr id="59" name="Conector Reto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ítulo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pt-BR" smtClean="0"/>
              <a:t>Clique para editar o título mestre</a:t>
            </a:r>
            <a:endParaRPr lang="pt-BR" dirty="0"/>
          </a:p>
        </p:txBody>
      </p:sp>
      <p:sp>
        <p:nvSpPr>
          <p:cNvPr id="4" name="Espaço Reservado para Texto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Tree>
    <p:extLst>
      <p:ext uri="{BB962C8B-B14F-4D97-AF65-F5344CB8AC3E}">
        <p14:creationId xmlns:p14="http://schemas.microsoft.com/office/powerpoint/2010/main" xmlns="" val="6203180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o 95"/>
          <p:cNvGrpSpPr/>
          <p:nvPr/>
        </p:nvGrpSpPr>
        <p:grpSpPr bwMode="hidden">
          <a:xfrm>
            <a:off x="-1" y="0"/>
            <a:ext cx="12192002" cy="6858000"/>
            <a:chOff x="-1" y="0"/>
            <a:chExt cx="12192002" cy="6858000"/>
          </a:xfrm>
        </p:grpSpPr>
        <p:cxnSp>
          <p:nvCxnSpPr>
            <p:cNvPr id="97" name="Conector Reto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Conector Reto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Conector Reto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Conector Reto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Conector Reto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Conector Reto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Conector Reto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Conector Reto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Conector Reto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Conector Reto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o 112"/>
            <p:cNvGrpSpPr/>
            <p:nvPr userDrawn="1"/>
          </p:nvGrpSpPr>
          <p:grpSpPr bwMode="hidden">
            <a:xfrm>
              <a:off x="-1" y="0"/>
              <a:ext cx="12192001" cy="6858000"/>
              <a:chOff x="-1" y="0"/>
              <a:chExt cx="12192001" cy="6858000"/>
            </a:xfrm>
          </p:grpSpPr>
          <p:cxnSp>
            <p:nvCxnSpPr>
              <p:cNvPr id="131" name="Conector Reto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Conector Reto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Conector Reto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Conector Reto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Conector Reto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o 135"/>
              <p:cNvGrpSpPr/>
              <p:nvPr/>
            </p:nvGrpSpPr>
            <p:grpSpPr bwMode="hidden">
              <a:xfrm>
                <a:off x="6327885" y="0"/>
                <a:ext cx="5864115" cy="5898673"/>
                <a:chOff x="6327885" y="0"/>
                <a:chExt cx="5864115" cy="5898673"/>
              </a:xfrm>
            </p:grpSpPr>
            <p:cxnSp>
              <p:nvCxnSpPr>
                <p:cNvPr id="142" name="Conector Reto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Conector Reto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Conector Reto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Conector Reto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Conector Reto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Conector Reto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Conector Reto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Conector Reto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Conector Reto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Conector Reto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o 113"/>
            <p:cNvGrpSpPr/>
            <p:nvPr userDrawn="1"/>
          </p:nvGrpSpPr>
          <p:grpSpPr bwMode="hidden">
            <a:xfrm flipH="1">
              <a:off x="0" y="0"/>
              <a:ext cx="12192001" cy="6858000"/>
              <a:chOff x="-1" y="0"/>
              <a:chExt cx="12192001" cy="6858000"/>
            </a:xfrm>
          </p:grpSpPr>
          <p:cxnSp>
            <p:nvCxnSpPr>
              <p:cNvPr id="115" name="Conector Reto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Conector Reto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Conector Reto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Conector Reto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Conector Reto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o 119"/>
              <p:cNvGrpSpPr/>
              <p:nvPr/>
            </p:nvGrpSpPr>
            <p:grpSpPr bwMode="hidden">
              <a:xfrm>
                <a:off x="6327885" y="0"/>
                <a:ext cx="5864115" cy="5898673"/>
                <a:chOff x="6327885" y="0"/>
                <a:chExt cx="5864115" cy="5898673"/>
              </a:xfrm>
            </p:grpSpPr>
            <p:cxnSp>
              <p:nvCxnSpPr>
                <p:cNvPr id="126" name="Conector Reto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Conector Reto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Conector Reto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Conector Reto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Conector Reto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Conector Reto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Conector Reto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Conector Reto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Conector Reto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Conector Reto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Espaço Reservado para Título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pt-BR" dirty="0" smtClean="0"/>
              <a:t>Clique para editar o título mestre</a:t>
            </a:r>
            <a:endParaRPr lang="pt-BR" dirty="0"/>
          </a:p>
        </p:txBody>
      </p:sp>
      <p:sp>
        <p:nvSpPr>
          <p:cNvPr id="3" name="Espaço Reservado para Texto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pt-BR" dirty="0" smtClean="0"/>
              <a:t>Clique para editar 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p>
        </p:txBody>
      </p:sp>
      <p:sp>
        <p:nvSpPr>
          <p:cNvPr id="4" name="Espaço Reservado para Data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B51B2453-8663-4C69-AF73-9FD7B1DEC5D0}" type="datetime1">
              <a:rPr lang="pt-BR" smtClean="0"/>
              <a:pPr/>
              <a:t>30/06/2016</a:t>
            </a:fld>
            <a:endParaRPr lang="pt-BR" dirty="0"/>
          </a:p>
        </p:txBody>
      </p:sp>
      <p:sp>
        <p:nvSpPr>
          <p:cNvPr id="5" name="Espaço Reservado para Rodapé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800">
                <a:solidFill>
                  <a:schemeClr val="tx1">
                    <a:lumMod val="50000"/>
                    <a:lumOff val="50000"/>
                  </a:schemeClr>
                </a:solidFill>
              </a:defRPr>
            </a:lvl1pPr>
          </a:lstStyle>
          <a:p>
            <a:endParaRPr lang="pt-BR" dirty="0"/>
          </a:p>
        </p:txBody>
      </p:sp>
      <p:sp>
        <p:nvSpPr>
          <p:cNvPr id="6" name="Espaço Reservado para Número de Slide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800">
                <a:solidFill>
                  <a:schemeClr val="tx1">
                    <a:lumMod val="50000"/>
                    <a:lumOff val="50000"/>
                  </a:schemeClr>
                </a:solidFill>
              </a:defRPr>
            </a:lvl1pPr>
          </a:lstStyle>
          <a:p>
            <a:fld id="{E31375A4-56A4-47D6-9801-1991572033F7}" type="slidenum">
              <a:rPr lang="pt-BR" smtClean="0"/>
              <a:pPr/>
              <a:t>‹nº›</a:t>
            </a:fld>
            <a:endParaRPr lang="pt-BR" dirty="0"/>
          </a:p>
        </p:txBody>
      </p:sp>
      <p:cxnSp>
        <p:nvCxnSpPr>
          <p:cNvPr id="148" name="Conector Reto 147"/>
          <p:cNvCxnSpPr/>
          <p:nvPr/>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61110" y="817965"/>
            <a:ext cx="10091910" cy="3383280"/>
          </a:xfrm>
        </p:spPr>
        <p:txBody>
          <a:bodyPr>
            <a:normAutofit/>
          </a:bodyPr>
          <a:lstStyle/>
          <a:p>
            <a:r>
              <a:rPr lang="pt-BR" dirty="0" smtClean="0"/>
              <a:t>Advocacia Eleitoral</a:t>
            </a:r>
            <a:br>
              <a:rPr lang="pt-BR" dirty="0" smtClean="0"/>
            </a:br>
            <a:r>
              <a:rPr lang="pt-BR" dirty="0" smtClean="0"/>
              <a:t/>
            </a:r>
            <a:br>
              <a:rPr lang="pt-BR" dirty="0" smtClean="0"/>
            </a:br>
            <a:r>
              <a:rPr lang="pt-BR" sz="5000" dirty="0"/>
              <a:t>A</a:t>
            </a:r>
            <a:r>
              <a:rPr lang="pt-BR" sz="5000" dirty="0" smtClean="0"/>
              <a:t>spectos práticos</a:t>
            </a:r>
            <a:r>
              <a:rPr lang="pt-BR" sz="3000" dirty="0" smtClean="0"/>
              <a:t> </a:t>
            </a:r>
            <a:endParaRPr lang="pt-BR" sz="3000" dirty="0"/>
          </a:p>
        </p:txBody>
      </p:sp>
      <p:sp>
        <p:nvSpPr>
          <p:cNvPr id="3" name="Subtítulo 2"/>
          <p:cNvSpPr>
            <a:spLocks noGrp="1"/>
          </p:cNvSpPr>
          <p:nvPr>
            <p:ph type="subTitle" idx="1"/>
          </p:nvPr>
        </p:nvSpPr>
        <p:spPr/>
        <p:txBody>
          <a:bodyPr>
            <a:normAutofit fontScale="77500" lnSpcReduction="20000"/>
          </a:bodyPr>
          <a:lstStyle/>
          <a:p>
            <a:pPr algn="r"/>
            <a:r>
              <a:rPr lang="pt-BR" sz="3000" b="1" dirty="0" smtClean="0">
                <a:solidFill>
                  <a:schemeClr val="accent1">
                    <a:lumMod val="75000"/>
                  </a:schemeClr>
                </a:solidFill>
              </a:rPr>
              <a:t>CRISTIANO VILELA – cristianovilela@vsgadvogados.com.br</a:t>
            </a:r>
            <a:endParaRPr lang="pt-BR" sz="3000" b="1" dirty="0">
              <a:solidFill>
                <a:schemeClr val="accent1">
                  <a:lumMod val="75000"/>
                </a:schemeClr>
              </a:solidFill>
            </a:endParaRPr>
          </a:p>
        </p:txBody>
      </p:sp>
      <p:pic>
        <p:nvPicPr>
          <p:cNvPr id="4" name="Imagem 1" descr="Instituto do Legislativo Paulista"/>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79575" y="2917559"/>
            <a:ext cx="1962321" cy="1158348"/>
          </a:xfrm>
          <a:prstGeom prst="rect">
            <a:avLst/>
          </a:prstGeom>
          <a:noFill/>
          <a:ln>
            <a:noFill/>
          </a:ln>
        </p:spPr>
      </p:pic>
    </p:spTree>
    <p:extLst>
      <p:ext uri="{BB962C8B-B14F-4D97-AF65-F5344CB8AC3E}">
        <p14:creationId xmlns:p14="http://schemas.microsoft.com/office/powerpoint/2010/main" xmlns="" val="1069049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18799"/>
            <a:ext cx="9601200" cy="1142385"/>
          </a:xfrm>
        </p:spPr>
        <p:txBody>
          <a:bodyPr>
            <a:normAutofit/>
          </a:bodyPr>
          <a:lstStyle/>
          <a:p>
            <a:pPr algn="ctr"/>
            <a:r>
              <a:rPr lang="pt-BR" sz="3600" dirty="0" smtClean="0">
                <a:solidFill>
                  <a:schemeClr val="accent1">
                    <a:lumMod val="75000"/>
                  </a:schemeClr>
                </a:solidFill>
              </a:rPr>
              <a:t>Impugnação ao Registro de Candidatura</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1000433" y="1066810"/>
            <a:ext cx="10237838" cy="5171303"/>
          </a:xfrm>
        </p:spPr>
        <p:txBody>
          <a:bodyPr>
            <a:noAutofit/>
          </a:bodyPr>
          <a:lstStyle/>
          <a:p>
            <a:pPr marL="0" indent="0" algn="just">
              <a:buNone/>
            </a:pPr>
            <a:r>
              <a:rPr lang="pt-BR" b="1" dirty="0">
                <a:cs typeface="Garamond"/>
              </a:rPr>
              <a:t>Quem: </a:t>
            </a:r>
            <a:r>
              <a:rPr lang="pt-BR" dirty="0">
                <a:cs typeface="Garamond"/>
              </a:rPr>
              <a:t>MP, partido, coligação ou candidato</a:t>
            </a:r>
            <a:r>
              <a:rPr lang="pt-BR" b="1" dirty="0">
                <a:cs typeface="Garamond"/>
              </a:rPr>
              <a:t>, </a:t>
            </a:r>
            <a:r>
              <a:rPr lang="pt-BR" dirty="0">
                <a:cs typeface="Garamond"/>
              </a:rPr>
              <a:t>em petição fundamentada, com provas e pedido de provas (até 6 testemunhas). </a:t>
            </a:r>
            <a:r>
              <a:rPr lang="pt-BR" b="1" dirty="0">
                <a:cs typeface="Garamond"/>
              </a:rPr>
              <a:t>Noticia de Inelegibilidade:</a:t>
            </a:r>
            <a:r>
              <a:rPr lang="pt-BR" dirty="0">
                <a:cs typeface="Garamond"/>
              </a:rPr>
              <a:t> Cidadão Comum.</a:t>
            </a:r>
          </a:p>
          <a:p>
            <a:pPr algn="just">
              <a:buNone/>
            </a:pPr>
            <a:r>
              <a:rPr lang="pt-BR" b="1" dirty="0" smtClean="0">
                <a:cs typeface="Garamond"/>
              </a:rPr>
              <a:t>Quando</a:t>
            </a:r>
            <a:r>
              <a:rPr lang="pt-BR" b="1" dirty="0">
                <a:cs typeface="Garamond"/>
              </a:rPr>
              <a:t>: </a:t>
            </a:r>
            <a:r>
              <a:rPr lang="pt-BR" dirty="0">
                <a:cs typeface="Garamond"/>
              </a:rPr>
              <a:t>Até 5 dias após a publicação do Edital de Candidatos</a:t>
            </a:r>
          </a:p>
          <a:p>
            <a:pPr algn="just">
              <a:buNone/>
            </a:pPr>
            <a:r>
              <a:rPr lang="pt-BR" b="1" dirty="0" smtClean="0">
                <a:cs typeface="Garamond"/>
              </a:rPr>
              <a:t>Contra</a:t>
            </a:r>
            <a:r>
              <a:rPr lang="pt-BR" b="1" dirty="0">
                <a:cs typeface="Garamond"/>
              </a:rPr>
              <a:t>: </a:t>
            </a:r>
            <a:r>
              <a:rPr lang="pt-BR" dirty="0">
                <a:cs typeface="Garamond"/>
              </a:rPr>
              <a:t>Candidato e partido/coligação</a:t>
            </a:r>
          </a:p>
          <a:p>
            <a:pPr algn="just">
              <a:buNone/>
            </a:pPr>
            <a:r>
              <a:rPr lang="pt-BR" b="1" dirty="0" smtClean="0">
                <a:cs typeface="Garamond"/>
              </a:rPr>
              <a:t>Contestação</a:t>
            </a:r>
            <a:r>
              <a:rPr lang="pt-BR" b="1" dirty="0">
                <a:cs typeface="Garamond"/>
              </a:rPr>
              <a:t>: </a:t>
            </a:r>
            <a:r>
              <a:rPr lang="pt-BR" dirty="0">
                <a:cs typeface="Garamond"/>
              </a:rPr>
              <a:t>Prazo de 7 dias – Decorrido o prazo, se não for matéria de direito, o Relator ouvirá as testemunhas em 4 dias e providenciará diligências em 5 dias.</a:t>
            </a:r>
          </a:p>
          <a:p>
            <a:pPr algn="just">
              <a:buNone/>
            </a:pPr>
            <a:r>
              <a:rPr lang="pt-BR" b="1" dirty="0" smtClean="0">
                <a:cs typeface="Garamond"/>
              </a:rPr>
              <a:t>Alegações </a:t>
            </a:r>
            <a:r>
              <a:rPr lang="pt-BR" b="1" dirty="0">
                <a:cs typeface="Garamond"/>
              </a:rPr>
              <a:t>Finais: </a:t>
            </a:r>
            <a:r>
              <a:rPr lang="pt-BR" dirty="0">
                <a:cs typeface="Garamond"/>
              </a:rPr>
              <a:t>Prazo Comum de 5 dias</a:t>
            </a:r>
          </a:p>
          <a:p>
            <a:pPr algn="just">
              <a:buNone/>
            </a:pPr>
            <a:r>
              <a:rPr lang="pt-BR" dirty="0" smtClean="0">
                <a:cs typeface="Garamond"/>
              </a:rPr>
              <a:t>Reconhecida em 1º grau, </a:t>
            </a:r>
            <a:r>
              <a:rPr lang="pt-BR" dirty="0">
                <a:cs typeface="Garamond"/>
              </a:rPr>
              <a:t>e sobrevindo recurso, a validade dos votos </a:t>
            </a:r>
            <a:r>
              <a:rPr lang="pt-BR" dirty="0" smtClean="0">
                <a:cs typeface="Garamond"/>
              </a:rPr>
              <a:t>fica condicionada ao </a:t>
            </a:r>
            <a:r>
              <a:rPr lang="pt-BR" dirty="0">
                <a:cs typeface="Garamond"/>
              </a:rPr>
              <a:t>deferimento do respectivo registro </a:t>
            </a:r>
            <a:endParaRPr lang="pt-BR" dirty="0" smtClean="0">
              <a:cs typeface="Garamond"/>
            </a:endParaRPr>
          </a:p>
          <a:p>
            <a:pPr marL="0" indent="0" algn="just">
              <a:buNone/>
            </a:pPr>
            <a:r>
              <a:rPr lang="pt-BR" b="1" dirty="0" smtClean="0">
                <a:solidFill>
                  <a:schemeClr val="accent1">
                    <a:lumMod val="75000"/>
                  </a:schemeClr>
                </a:solidFill>
                <a:cs typeface="Garamond"/>
              </a:rPr>
              <a:t>O </a:t>
            </a:r>
            <a:r>
              <a:rPr lang="pt-BR" b="1" dirty="0">
                <a:solidFill>
                  <a:schemeClr val="accent1">
                    <a:lumMod val="75000"/>
                  </a:schemeClr>
                </a:solidFill>
                <a:cs typeface="Garamond"/>
              </a:rPr>
              <a:t>candidato cujo registro esteja sub judice poderá efetuar todos os atos relativos à campanha eleitoral, inclusive utilizar o horário eleitoral gratuito no rádio e TV e ter seu nome mantido na urna eletrônica enquanto estiver sob essa condição.</a:t>
            </a:r>
          </a:p>
          <a:p>
            <a:pPr marL="0" indent="0" algn="just">
              <a:buNone/>
            </a:pPr>
            <a:endParaRPr lang="pt-BR" sz="2500" dirty="0"/>
          </a:p>
        </p:txBody>
      </p:sp>
    </p:spTree>
    <p:extLst>
      <p:ext uri="{BB962C8B-B14F-4D97-AF65-F5344CB8AC3E}">
        <p14:creationId xmlns:p14="http://schemas.microsoft.com/office/powerpoint/2010/main" xmlns="" val="4174916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18799"/>
            <a:ext cx="9601200" cy="1142385"/>
          </a:xfrm>
        </p:spPr>
        <p:txBody>
          <a:bodyPr>
            <a:normAutofit/>
          </a:bodyPr>
          <a:lstStyle/>
          <a:p>
            <a:pPr algn="ctr"/>
            <a:r>
              <a:rPr lang="pt-BR" sz="3600" dirty="0" smtClean="0">
                <a:solidFill>
                  <a:schemeClr val="accent1">
                    <a:lumMod val="75000"/>
                  </a:schemeClr>
                </a:solidFill>
              </a:rPr>
              <a:t>Propaganda Pré-Eleitoral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825910" y="1066368"/>
            <a:ext cx="10456606" cy="5304935"/>
          </a:xfrm>
        </p:spPr>
        <p:txBody>
          <a:bodyPr>
            <a:noAutofit/>
          </a:bodyPr>
          <a:lstStyle/>
          <a:p>
            <a:pPr marL="0" indent="0" algn="just">
              <a:buNone/>
            </a:pPr>
            <a:r>
              <a:rPr lang="pt-BR" b="1" dirty="0"/>
              <a:t>Propaganda Eleitoral:  A partir de 16 de agosto </a:t>
            </a:r>
          </a:p>
          <a:p>
            <a:pPr marL="0" indent="0" algn="just">
              <a:buNone/>
            </a:pPr>
            <a:r>
              <a:rPr lang="pt-BR" b="1" dirty="0" smtClean="0"/>
              <a:t>Propaganda </a:t>
            </a:r>
            <a:r>
              <a:rPr lang="pt-BR" b="1" dirty="0"/>
              <a:t>Eleitoral antes dessa data é propaganda antecipada.</a:t>
            </a:r>
          </a:p>
          <a:p>
            <a:pPr marL="0" indent="0" algn="just">
              <a:buNone/>
            </a:pPr>
            <a:endParaRPr lang="pt-BR" dirty="0"/>
          </a:p>
          <a:p>
            <a:pPr marL="0" indent="0" algn="just">
              <a:buNone/>
            </a:pPr>
            <a:r>
              <a:rPr lang="pt-BR" dirty="0"/>
              <a:t>Não é propaganda antecipada, desde que não envolvam pedido explícito de voto:</a:t>
            </a:r>
          </a:p>
          <a:p>
            <a:pPr marL="0" indent="0" algn="just">
              <a:buNone/>
            </a:pPr>
            <a:r>
              <a:rPr lang="pt-BR" dirty="0"/>
              <a:t>a) menção à pretensa candidatura; </a:t>
            </a:r>
          </a:p>
          <a:p>
            <a:pPr marL="0" indent="0" algn="just">
              <a:buNone/>
            </a:pPr>
            <a:r>
              <a:rPr lang="pt-BR" dirty="0"/>
              <a:t>b) exaltação das qualidades pessoais dos pré-candidatos;</a:t>
            </a:r>
          </a:p>
          <a:p>
            <a:pPr marL="0" indent="0" algn="just">
              <a:buNone/>
            </a:pPr>
            <a:r>
              <a:rPr lang="pt-BR" dirty="0"/>
              <a:t>c) </a:t>
            </a:r>
            <a:r>
              <a:rPr lang="pt-BR" dirty="0" smtClean="0"/>
              <a:t>participação </a:t>
            </a:r>
            <a:r>
              <a:rPr lang="pt-BR" dirty="0"/>
              <a:t>filiados </a:t>
            </a:r>
            <a:r>
              <a:rPr lang="pt-BR" dirty="0" smtClean="0"/>
              <a:t>/ </a:t>
            </a:r>
            <a:r>
              <a:rPr lang="pt-BR" dirty="0"/>
              <a:t>pré-candidatos em entrevistas, programas, debates </a:t>
            </a:r>
            <a:r>
              <a:rPr lang="pt-BR" dirty="0" smtClean="0"/>
              <a:t>rádio</a:t>
            </a:r>
            <a:r>
              <a:rPr lang="pt-BR" dirty="0"/>
              <a:t>, TV e Internet, inclusive com exposição de projetos políticos, devendo </a:t>
            </a:r>
            <a:r>
              <a:rPr lang="pt-BR" dirty="0" smtClean="0"/>
              <a:t>o </a:t>
            </a:r>
            <a:r>
              <a:rPr lang="pt-BR" dirty="0"/>
              <a:t>dever de </a:t>
            </a:r>
            <a:r>
              <a:rPr lang="pt-BR" dirty="0" smtClean="0"/>
              <a:t>isonomia; </a:t>
            </a:r>
            <a:endParaRPr lang="pt-BR" dirty="0"/>
          </a:p>
          <a:p>
            <a:pPr marL="0" indent="0" algn="just">
              <a:buNone/>
            </a:pPr>
            <a:r>
              <a:rPr lang="pt-BR" dirty="0"/>
              <a:t>d) </a:t>
            </a:r>
            <a:r>
              <a:rPr lang="pt-BR" dirty="0" smtClean="0"/>
              <a:t>reuniões </a:t>
            </a:r>
            <a:r>
              <a:rPr lang="pt-BR" dirty="0"/>
              <a:t>em ambiente fechado </a:t>
            </a:r>
            <a:r>
              <a:rPr lang="pt-BR" dirty="0" smtClean="0"/>
              <a:t>e pago pelo partido, </a:t>
            </a:r>
            <a:r>
              <a:rPr lang="pt-BR" dirty="0"/>
              <a:t>para tratar da organização </a:t>
            </a:r>
            <a:r>
              <a:rPr lang="pt-BR" dirty="0" smtClean="0"/>
              <a:t>eleitoral, políticas </a:t>
            </a:r>
            <a:r>
              <a:rPr lang="pt-BR" dirty="0"/>
              <a:t>públicas</a:t>
            </a:r>
            <a:r>
              <a:rPr lang="pt-BR" dirty="0" smtClean="0"/>
              <a:t>, </a:t>
            </a:r>
            <a:r>
              <a:rPr lang="pt-BR" dirty="0"/>
              <a:t>planos de governo ou das </a:t>
            </a:r>
            <a:r>
              <a:rPr lang="pt-BR" dirty="0" smtClean="0"/>
              <a:t>alianças, </a:t>
            </a:r>
            <a:r>
              <a:rPr lang="pt-BR" dirty="0"/>
              <a:t>podendo ser divulgadas pelos canais </a:t>
            </a:r>
            <a:r>
              <a:rPr lang="pt-BR" dirty="0" smtClean="0"/>
              <a:t>intrapartidários </a:t>
            </a:r>
            <a:r>
              <a:rPr lang="pt-BR" dirty="0"/>
              <a:t>– é permitido o pedido de apoio político, divulgação da pré-candidatura, das ações políticas desenvolvidas e das que pretende desenvolver;</a:t>
            </a:r>
          </a:p>
          <a:p>
            <a:pPr marL="0" indent="0">
              <a:buNone/>
            </a:pPr>
            <a:endParaRPr lang="pt-BR" sz="2800" dirty="0">
              <a:solidFill>
                <a:srgbClr val="7F7F7F"/>
              </a:solidFill>
              <a:latin typeface="Garamond"/>
            </a:endParaRPr>
          </a:p>
        </p:txBody>
      </p:sp>
    </p:spTree>
    <p:extLst>
      <p:ext uri="{BB962C8B-B14F-4D97-AF65-F5344CB8AC3E}">
        <p14:creationId xmlns:p14="http://schemas.microsoft.com/office/powerpoint/2010/main" xmlns="" val="1110811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18799"/>
            <a:ext cx="9601200" cy="1142385"/>
          </a:xfrm>
        </p:spPr>
        <p:txBody>
          <a:bodyPr>
            <a:normAutofit/>
          </a:bodyPr>
          <a:lstStyle/>
          <a:p>
            <a:pPr algn="ctr"/>
            <a:r>
              <a:rPr lang="pt-BR" sz="3600" dirty="0" smtClean="0">
                <a:solidFill>
                  <a:schemeClr val="accent1">
                    <a:lumMod val="75000"/>
                  </a:schemeClr>
                </a:solidFill>
              </a:rPr>
              <a:t>Propaganda Pré-Eleitoral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825910" y="992628"/>
            <a:ext cx="10456606" cy="5304935"/>
          </a:xfrm>
        </p:spPr>
        <p:txBody>
          <a:bodyPr>
            <a:noAutofit/>
          </a:bodyPr>
          <a:lstStyle/>
          <a:p>
            <a:pPr marL="0" indent="0" algn="just">
              <a:buNone/>
            </a:pPr>
            <a:r>
              <a:rPr lang="pt-BR" dirty="0"/>
              <a:t>e) realização de prévias </a:t>
            </a:r>
            <a:r>
              <a:rPr lang="pt-BR" dirty="0" smtClean="0"/>
              <a:t>partidárias com </a:t>
            </a:r>
            <a:r>
              <a:rPr lang="pt-BR" dirty="0"/>
              <a:t>distribuição de material informativo, a divulgação dos nomes dos </a:t>
            </a:r>
            <a:r>
              <a:rPr lang="pt-BR" dirty="0" smtClean="0"/>
              <a:t>pré-candidatos </a:t>
            </a:r>
            <a:r>
              <a:rPr lang="pt-BR" dirty="0"/>
              <a:t>- é permitido o pedido de apoio político, a divulgação da pré-candidatura, das ações políticas desenvolvidas e das que se pretendem desenvolver;</a:t>
            </a:r>
          </a:p>
          <a:p>
            <a:pPr marL="0" indent="0" algn="just">
              <a:buNone/>
            </a:pPr>
            <a:r>
              <a:rPr lang="pt-BR" dirty="0"/>
              <a:t>f) divulgação de atos de parlamentares e de debates legislativos, desde que não se faça pedido de votos – é permitido o pedido de apoio político, a divulgação da pré-candidatura, das ações políticas desenvolvidas e das que se pretendem desenvolver;</a:t>
            </a:r>
          </a:p>
          <a:p>
            <a:pPr marL="0" indent="0" algn="just">
              <a:buNone/>
            </a:pPr>
            <a:r>
              <a:rPr lang="pt-BR" dirty="0"/>
              <a:t>g) divulgação de posição pessoal sobre questões políticas, inclusive nas redes sociais;</a:t>
            </a:r>
          </a:p>
          <a:p>
            <a:pPr marL="0" indent="0" algn="just">
              <a:buNone/>
            </a:pPr>
            <a:r>
              <a:rPr lang="pt-BR" dirty="0"/>
              <a:t>h) realização, a expensas de partido, de reuniões de iniciativa da sociedade civil, de veículo de comunicação ou do próprio partido, em qualquer localidade, para divulgar ideias, objetivos e propostas partidárias.</a:t>
            </a:r>
          </a:p>
          <a:p>
            <a:pPr marL="0" indent="0" algn="just">
              <a:buNone/>
            </a:pPr>
            <a:r>
              <a:rPr lang="pt-BR" b="1" dirty="0" smtClean="0">
                <a:solidFill>
                  <a:schemeClr val="accent1">
                    <a:lumMod val="75000"/>
                  </a:schemeClr>
                </a:solidFill>
              </a:rPr>
              <a:t>Atenção</a:t>
            </a:r>
            <a:r>
              <a:rPr lang="pt-BR" b="1" dirty="0">
                <a:solidFill>
                  <a:schemeClr val="accent1">
                    <a:lumMod val="75000"/>
                  </a:schemeClr>
                </a:solidFill>
              </a:rPr>
              <a:t>: Profissionais de Comunicação no exercício da profissão não podem fazer pedido de apoio político, divulgação da pré-candidatura, das ações políticas desenvolvidas e das que se pretendem desenvolver.</a:t>
            </a:r>
          </a:p>
          <a:p>
            <a:pPr marL="0" indent="0">
              <a:buNone/>
            </a:pPr>
            <a:endParaRPr lang="pt-BR" sz="2800" dirty="0">
              <a:solidFill>
                <a:srgbClr val="7F7F7F"/>
              </a:solidFill>
              <a:latin typeface="Garamond"/>
            </a:endParaRPr>
          </a:p>
        </p:txBody>
      </p:sp>
    </p:spTree>
    <p:extLst>
      <p:ext uri="{BB962C8B-B14F-4D97-AF65-F5344CB8AC3E}">
        <p14:creationId xmlns:p14="http://schemas.microsoft.com/office/powerpoint/2010/main" xmlns="" val="37820144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64650"/>
            <a:ext cx="9601200" cy="779254"/>
          </a:xfrm>
        </p:spPr>
        <p:txBody>
          <a:bodyPr>
            <a:noAutofit/>
          </a:bodyPr>
          <a:lstStyle/>
          <a:p>
            <a:pPr algn="ctr"/>
            <a:r>
              <a:rPr lang="pt-BR" sz="3600" dirty="0">
                <a:solidFill>
                  <a:schemeClr val="accent1">
                    <a:lumMod val="75000"/>
                  </a:schemeClr>
                </a:solidFill>
              </a:rPr>
              <a:t>Propaganda Eleitoral</a:t>
            </a:r>
            <a:endParaRPr lang="pt-BR" sz="3600" dirty="0"/>
          </a:p>
        </p:txBody>
      </p:sp>
      <p:sp>
        <p:nvSpPr>
          <p:cNvPr id="3" name="Espaço Reservado para Conteúdo 2"/>
          <p:cNvSpPr>
            <a:spLocks noGrp="1"/>
          </p:cNvSpPr>
          <p:nvPr>
            <p:ph idx="1"/>
          </p:nvPr>
        </p:nvSpPr>
        <p:spPr>
          <a:xfrm>
            <a:off x="766917" y="993084"/>
            <a:ext cx="10692580" cy="5039013"/>
          </a:xfrm>
        </p:spPr>
        <p:txBody>
          <a:bodyPr>
            <a:noAutofit/>
          </a:bodyPr>
          <a:lstStyle/>
          <a:p>
            <a:pPr marL="0" indent="0" algn="just">
              <a:buNone/>
            </a:pPr>
            <a:r>
              <a:rPr lang="pt-BR" dirty="0"/>
              <a:t>1) A </a:t>
            </a:r>
            <a:r>
              <a:rPr lang="pt-BR" dirty="0" smtClean="0"/>
              <a:t>propaganda mencionará </a:t>
            </a:r>
            <a:r>
              <a:rPr lang="pt-BR" dirty="0"/>
              <a:t>sempre a legenda </a:t>
            </a:r>
            <a:r>
              <a:rPr lang="pt-BR" dirty="0" smtClean="0"/>
              <a:t>partidária. Na </a:t>
            </a:r>
            <a:r>
              <a:rPr lang="pt-BR" dirty="0"/>
              <a:t>propaganda para eleição majoritária, a coligação usará obrigatoriamente, sob a sua denominação, as legendas de todos os partidos que a integram; na propaganda para eleição proporcional, cada partido usará apenas a sua legenda sob o nome da coligação.</a:t>
            </a:r>
          </a:p>
          <a:p>
            <a:pPr marL="0" indent="0" algn="just">
              <a:buNone/>
            </a:pPr>
            <a:endParaRPr lang="pt-BR" dirty="0" smtClean="0"/>
          </a:p>
          <a:p>
            <a:pPr marL="0" indent="0" algn="just">
              <a:buNone/>
            </a:pPr>
            <a:r>
              <a:rPr lang="pt-BR" dirty="0"/>
              <a:t>2</a:t>
            </a:r>
            <a:r>
              <a:rPr lang="pt-BR" dirty="0" smtClean="0"/>
              <a:t>) </a:t>
            </a:r>
            <a:r>
              <a:rPr lang="pt-BR" dirty="0"/>
              <a:t>A propaganda do candidato a Prefeito deverá constar o Vice em tamanho de 30%.</a:t>
            </a:r>
          </a:p>
          <a:p>
            <a:pPr marL="0" indent="0" algn="just">
              <a:buNone/>
            </a:pPr>
            <a:endParaRPr lang="pt-BR" dirty="0" smtClean="0"/>
          </a:p>
          <a:p>
            <a:pPr marL="0" indent="0" algn="just">
              <a:buNone/>
            </a:pPr>
            <a:r>
              <a:rPr lang="pt-BR" dirty="0"/>
              <a:t>3</a:t>
            </a:r>
            <a:r>
              <a:rPr lang="pt-BR" dirty="0" smtClean="0"/>
              <a:t>) </a:t>
            </a:r>
            <a:r>
              <a:rPr lang="pt-BR" dirty="0"/>
              <a:t>A veiculação de propaganda eleitoral em bens particulares deve ser espontânea e gratuita, sendo vedado qualquer tipo de pagamento.</a:t>
            </a:r>
          </a:p>
          <a:p>
            <a:pPr marL="0" indent="0" algn="just">
              <a:buNone/>
            </a:pPr>
            <a:endParaRPr lang="pt-BR" dirty="0" smtClean="0"/>
          </a:p>
          <a:p>
            <a:pPr marL="0" indent="0" algn="just">
              <a:buNone/>
            </a:pPr>
            <a:r>
              <a:rPr lang="pt-BR" dirty="0"/>
              <a:t>4</a:t>
            </a:r>
            <a:r>
              <a:rPr lang="pt-BR" dirty="0" smtClean="0"/>
              <a:t>) </a:t>
            </a:r>
            <a:r>
              <a:rPr lang="pt-BR" dirty="0"/>
              <a:t>A propaganda eleitoral em bens particulares, desde que seja feita em adesivo ou em papel, não exceda a </a:t>
            </a:r>
            <a:r>
              <a:rPr lang="pt-BR" b="1" dirty="0"/>
              <a:t>meio metro quadrado</a:t>
            </a:r>
            <a:endParaRPr lang="pt-BR" dirty="0">
              <a:solidFill>
                <a:srgbClr val="7F7F7F"/>
              </a:solidFill>
              <a:latin typeface="Garamond"/>
            </a:endParaRPr>
          </a:p>
        </p:txBody>
      </p:sp>
    </p:spTree>
    <p:extLst>
      <p:ext uri="{BB962C8B-B14F-4D97-AF65-F5344CB8AC3E}">
        <p14:creationId xmlns:p14="http://schemas.microsoft.com/office/powerpoint/2010/main" xmlns="" val="14149285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919344"/>
            <a:ext cx="10692580" cy="5451959"/>
          </a:xfrm>
        </p:spPr>
        <p:txBody>
          <a:bodyPr>
            <a:noAutofit/>
          </a:bodyPr>
          <a:lstStyle/>
          <a:p>
            <a:pPr marL="0" indent="0" algn="just">
              <a:buNone/>
            </a:pPr>
            <a:r>
              <a:rPr lang="pt-BR" dirty="0"/>
              <a:t>5</a:t>
            </a:r>
            <a:r>
              <a:rPr lang="pt-BR" dirty="0" smtClean="0"/>
              <a:t>) Não </a:t>
            </a:r>
            <a:r>
              <a:rPr lang="pt-BR" dirty="0"/>
              <a:t>pode ser feita </a:t>
            </a:r>
            <a:r>
              <a:rPr lang="pt-BR" dirty="0" smtClean="0"/>
              <a:t>inscrição </a:t>
            </a:r>
            <a:r>
              <a:rPr lang="pt-BR" dirty="0"/>
              <a:t>ou pintura nas fachadas, muros ou </a:t>
            </a:r>
            <a:r>
              <a:rPr lang="pt-BR" dirty="0" smtClean="0"/>
              <a:t>paredes.</a:t>
            </a:r>
            <a:endParaRPr lang="pt-BR" dirty="0"/>
          </a:p>
          <a:p>
            <a:pPr marL="0" indent="0" algn="just">
              <a:buNone/>
            </a:pPr>
            <a:endParaRPr lang="pt-BR" dirty="0"/>
          </a:p>
          <a:p>
            <a:pPr marL="0" indent="0" algn="just">
              <a:buNone/>
            </a:pPr>
            <a:r>
              <a:rPr lang="pt-BR" dirty="0" smtClean="0"/>
              <a:t>6) </a:t>
            </a:r>
            <a:r>
              <a:rPr lang="pt-BR" dirty="0"/>
              <a:t>A justaposição de propagandas cuja dimensão exceda a meio metro quadrado caracteriza propaganda irregular, </a:t>
            </a:r>
            <a:r>
              <a:rPr lang="pt-BR" b="1" dirty="0"/>
              <a:t>em razão do efeito visual </a:t>
            </a:r>
            <a:r>
              <a:rPr lang="pt-BR" b="1" dirty="0" smtClean="0"/>
              <a:t>único</a:t>
            </a:r>
            <a:r>
              <a:rPr lang="pt-BR" dirty="0" smtClean="0"/>
              <a:t>.</a:t>
            </a:r>
            <a:endParaRPr lang="pt-BR" dirty="0"/>
          </a:p>
          <a:p>
            <a:pPr marL="0" indent="0" algn="just">
              <a:buNone/>
            </a:pPr>
            <a:endParaRPr lang="pt-BR" dirty="0"/>
          </a:p>
          <a:p>
            <a:pPr marL="0" indent="0" algn="just">
              <a:buNone/>
            </a:pPr>
            <a:r>
              <a:rPr lang="pt-BR" dirty="0" smtClean="0"/>
              <a:t>7) </a:t>
            </a:r>
            <a:r>
              <a:rPr lang="pt-BR" dirty="0"/>
              <a:t>A </a:t>
            </a:r>
            <a:r>
              <a:rPr lang="pt-BR" dirty="0" smtClean="0"/>
              <a:t>propaganda </a:t>
            </a:r>
            <a:r>
              <a:rPr lang="pt-BR" dirty="0"/>
              <a:t>eleitoral em bens particulares deve ser espontânea e </a:t>
            </a:r>
            <a:r>
              <a:rPr lang="pt-BR" dirty="0" smtClean="0"/>
              <a:t>gratuita.</a:t>
            </a:r>
            <a:endParaRPr lang="pt-BR" dirty="0"/>
          </a:p>
          <a:p>
            <a:pPr marL="0" indent="0" algn="just">
              <a:buNone/>
            </a:pPr>
            <a:endParaRPr lang="pt-BR" dirty="0"/>
          </a:p>
          <a:p>
            <a:pPr marL="0" indent="0" algn="just">
              <a:buNone/>
            </a:pPr>
            <a:r>
              <a:rPr lang="pt-BR" dirty="0" smtClean="0"/>
              <a:t>8) É </a:t>
            </a:r>
            <a:r>
              <a:rPr lang="pt-BR" dirty="0"/>
              <a:t>proibido colar propaganda eleitoral em veículos, exceto </a:t>
            </a:r>
            <a:r>
              <a:rPr lang="pt-BR" i="1" dirty="0" err="1"/>
              <a:t>perfurade</a:t>
            </a:r>
            <a:r>
              <a:rPr lang="pt-BR" dirty="0"/>
              <a:t> até a extensão total do para-brisa traseiro e, em outras posições, adesivos até a dimensão de 50x40cm</a:t>
            </a:r>
            <a:r>
              <a:rPr lang="pt-BR" dirty="0" smtClean="0"/>
              <a:t>.</a:t>
            </a:r>
          </a:p>
          <a:p>
            <a:pPr marL="0" indent="0" algn="just">
              <a:buNone/>
            </a:pPr>
            <a:endParaRPr lang="pt-BR" dirty="0" smtClean="0"/>
          </a:p>
          <a:p>
            <a:pPr marL="0" indent="0" algn="just">
              <a:buNone/>
            </a:pPr>
            <a:r>
              <a:rPr lang="pt-BR" dirty="0" smtClean="0"/>
              <a:t>9) Todo </a:t>
            </a:r>
            <a:r>
              <a:rPr lang="pt-BR" dirty="0"/>
              <a:t>material impresso de campanha eleitoral deverá conter o CNPJ/CPF do responsável pela confecção, bem como de quem a contratou  e a tiragem;</a:t>
            </a:r>
          </a:p>
          <a:p>
            <a:pPr marL="0" indent="0" algn="just">
              <a:buNone/>
            </a:pPr>
            <a:endParaRPr lang="pt-BR" dirty="0" smtClean="0"/>
          </a:p>
          <a:p>
            <a:pPr marL="0" indent="0" algn="just">
              <a:buNone/>
            </a:pPr>
            <a:endParaRPr lang="pt-BR" dirty="0"/>
          </a:p>
          <a:p>
            <a:endParaRPr lang="pt-BR" dirty="0">
              <a:solidFill>
                <a:srgbClr val="7F7F7F"/>
              </a:solidFill>
              <a:latin typeface="Garamond"/>
            </a:endParaRPr>
          </a:p>
        </p:txBody>
      </p:sp>
    </p:spTree>
    <p:extLst>
      <p:ext uri="{BB962C8B-B14F-4D97-AF65-F5344CB8AC3E}">
        <p14:creationId xmlns:p14="http://schemas.microsoft.com/office/powerpoint/2010/main" xmlns="" val="25728709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919344"/>
            <a:ext cx="10692580" cy="5363469"/>
          </a:xfrm>
        </p:spPr>
        <p:txBody>
          <a:bodyPr>
            <a:noAutofit/>
          </a:bodyPr>
          <a:lstStyle/>
          <a:p>
            <a:pPr marL="0" indent="0" algn="just">
              <a:buNone/>
            </a:pPr>
            <a:r>
              <a:rPr lang="pt-BR" dirty="0" smtClean="0"/>
              <a:t>10) INTERNET: É </a:t>
            </a:r>
            <a:r>
              <a:rPr lang="pt-BR" dirty="0"/>
              <a:t>livre a propaganda na internet, desde que não seja: </a:t>
            </a:r>
            <a:endParaRPr lang="pt-BR" dirty="0" smtClean="0"/>
          </a:p>
          <a:p>
            <a:pPr marL="0" indent="0" algn="just">
              <a:buNone/>
            </a:pPr>
            <a:r>
              <a:rPr lang="pt-BR" b="1" dirty="0" smtClean="0">
                <a:solidFill>
                  <a:schemeClr val="accent1">
                    <a:lumMod val="75000"/>
                  </a:schemeClr>
                </a:solidFill>
              </a:rPr>
              <a:t>Paga</a:t>
            </a:r>
            <a:r>
              <a:rPr lang="pt-BR" b="1" dirty="0">
                <a:solidFill>
                  <a:schemeClr val="accent1">
                    <a:lumMod val="75000"/>
                  </a:schemeClr>
                </a:solidFill>
              </a:rPr>
              <a:t>; </a:t>
            </a:r>
            <a:endParaRPr lang="pt-BR" b="1" dirty="0" smtClean="0">
              <a:solidFill>
                <a:schemeClr val="accent1">
                  <a:lumMod val="75000"/>
                </a:schemeClr>
              </a:solidFill>
            </a:endParaRPr>
          </a:p>
          <a:p>
            <a:pPr marL="0" indent="0" algn="just">
              <a:buNone/>
            </a:pPr>
            <a:r>
              <a:rPr lang="pt-BR" b="1" dirty="0" smtClean="0">
                <a:solidFill>
                  <a:schemeClr val="accent1">
                    <a:lumMod val="75000"/>
                  </a:schemeClr>
                </a:solidFill>
              </a:rPr>
              <a:t>Em </a:t>
            </a:r>
            <a:r>
              <a:rPr lang="pt-BR" b="1" dirty="0">
                <a:solidFill>
                  <a:schemeClr val="accent1">
                    <a:lumMod val="75000"/>
                  </a:schemeClr>
                </a:solidFill>
              </a:rPr>
              <a:t>Site de </a:t>
            </a:r>
            <a:r>
              <a:rPr lang="pt-BR" b="1" dirty="0" smtClean="0">
                <a:solidFill>
                  <a:schemeClr val="accent1">
                    <a:lumMod val="75000"/>
                  </a:schemeClr>
                </a:solidFill>
              </a:rPr>
              <a:t>PJ / Site </a:t>
            </a:r>
            <a:r>
              <a:rPr lang="pt-BR" b="1" dirty="0">
                <a:solidFill>
                  <a:schemeClr val="accent1">
                    <a:lumMod val="75000"/>
                  </a:schemeClr>
                </a:solidFill>
              </a:rPr>
              <a:t>Oficial.</a:t>
            </a:r>
          </a:p>
          <a:p>
            <a:pPr marL="0" indent="0" algn="just">
              <a:buNone/>
            </a:pPr>
            <a:endParaRPr lang="pt-BR" dirty="0"/>
          </a:p>
          <a:p>
            <a:pPr marL="0" indent="0" algn="just">
              <a:buNone/>
            </a:pPr>
            <a:r>
              <a:rPr lang="pt-BR" dirty="0" smtClean="0"/>
              <a:t>11) </a:t>
            </a:r>
            <a:r>
              <a:rPr lang="pt-BR" dirty="0"/>
              <a:t>É proibida a propaganda através de outdoor ou assemelhado.</a:t>
            </a:r>
          </a:p>
          <a:p>
            <a:pPr marL="0" indent="0" algn="just">
              <a:buNone/>
            </a:pPr>
            <a:endParaRPr lang="pt-BR" dirty="0" smtClean="0"/>
          </a:p>
          <a:p>
            <a:pPr marL="0" indent="0" algn="just">
              <a:buNone/>
            </a:pPr>
            <a:r>
              <a:rPr lang="pt-BR" dirty="0" smtClean="0"/>
              <a:t>12) </a:t>
            </a:r>
            <a:r>
              <a:rPr lang="pt-BR" dirty="0"/>
              <a:t>É proibido o Telemarketing. </a:t>
            </a:r>
          </a:p>
          <a:p>
            <a:pPr marL="0" indent="0" algn="just">
              <a:buNone/>
            </a:pPr>
            <a:endParaRPr lang="pt-BR" dirty="0" smtClean="0"/>
          </a:p>
          <a:p>
            <a:pPr marL="0" indent="0" algn="just">
              <a:buNone/>
            </a:pPr>
            <a:r>
              <a:rPr lang="pt-BR" dirty="0" smtClean="0"/>
              <a:t>13)  </a:t>
            </a:r>
            <a:r>
              <a:rPr lang="pt-BR" dirty="0"/>
              <a:t>Nos bens </a:t>
            </a:r>
            <a:r>
              <a:rPr lang="pt-BR" dirty="0" smtClean="0"/>
              <a:t>públicos ou de uso </a:t>
            </a:r>
            <a:r>
              <a:rPr lang="pt-BR" dirty="0"/>
              <a:t>comum, </a:t>
            </a:r>
            <a:r>
              <a:rPr lang="pt-BR" dirty="0" smtClean="0"/>
              <a:t>(postes, </a:t>
            </a:r>
            <a:r>
              <a:rPr lang="pt-BR" dirty="0"/>
              <a:t>sinalização de tráfego, viadutos, passarelas, pontes, paradas de ônibus </a:t>
            </a:r>
            <a:r>
              <a:rPr lang="pt-BR" dirty="0" err="1" smtClean="0"/>
              <a:t>etc</a:t>
            </a:r>
            <a:r>
              <a:rPr lang="pt-BR" dirty="0" smtClean="0"/>
              <a:t>, </a:t>
            </a:r>
            <a:r>
              <a:rPr lang="pt-BR" dirty="0"/>
              <a:t>é </a:t>
            </a:r>
            <a:r>
              <a:rPr lang="pt-BR" dirty="0" smtClean="0"/>
              <a:t>proibida propaganda </a:t>
            </a:r>
            <a:r>
              <a:rPr lang="pt-BR" dirty="0"/>
              <a:t>de qualquer natureza, inclusive pichação, </a:t>
            </a:r>
            <a:r>
              <a:rPr lang="pt-BR" dirty="0" smtClean="0"/>
              <a:t>pintura, placas</a:t>
            </a:r>
            <a:r>
              <a:rPr lang="pt-BR" dirty="0"/>
              <a:t>, estandartes, faixas, cavaletes, bonecos e assemelhados.</a:t>
            </a:r>
          </a:p>
          <a:p>
            <a:pPr marL="0" indent="0" algn="just">
              <a:buNone/>
            </a:pPr>
            <a:endParaRPr lang="pt-BR" dirty="0"/>
          </a:p>
          <a:p>
            <a:endParaRPr lang="pt-BR" dirty="0">
              <a:solidFill>
                <a:srgbClr val="7F7F7F"/>
              </a:solidFill>
              <a:latin typeface="Garamond"/>
            </a:endParaRPr>
          </a:p>
        </p:txBody>
      </p:sp>
    </p:spTree>
    <p:extLst>
      <p:ext uri="{BB962C8B-B14F-4D97-AF65-F5344CB8AC3E}">
        <p14:creationId xmlns:p14="http://schemas.microsoft.com/office/powerpoint/2010/main" xmlns="" val="686426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904596"/>
            <a:ext cx="10692580" cy="5363469"/>
          </a:xfrm>
        </p:spPr>
        <p:txBody>
          <a:bodyPr>
            <a:noAutofit/>
          </a:bodyPr>
          <a:lstStyle/>
          <a:p>
            <a:pPr marL="0" indent="0" algn="just">
              <a:buNone/>
            </a:pPr>
            <a:r>
              <a:rPr lang="pt-BR" dirty="0" smtClean="0"/>
              <a:t>14) </a:t>
            </a:r>
            <a:r>
              <a:rPr lang="pt-BR" dirty="0"/>
              <a:t>É </a:t>
            </a:r>
            <a:r>
              <a:rPr lang="pt-BR" dirty="0" smtClean="0"/>
              <a:t>permitido usar mesas </a:t>
            </a:r>
            <a:r>
              <a:rPr lang="pt-BR" dirty="0"/>
              <a:t>para distribuição de material </a:t>
            </a:r>
            <a:r>
              <a:rPr lang="pt-BR" dirty="0" smtClean="0"/>
              <a:t>e </a:t>
            </a:r>
            <a:r>
              <a:rPr lang="pt-BR" dirty="0"/>
              <a:t>a utilização de bandeiras ao longo das</a:t>
            </a:r>
            <a:r>
              <a:rPr lang="pt-BR" dirty="0">
                <a:latin typeface="+mj-lt"/>
              </a:rPr>
              <a:t> </a:t>
            </a:r>
            <a:r>
              <a:rPr lang="pt-BR" dirty="0" smtClean="0">
                <a:latin typeface="+mj-lt"/>
              </a:rPr>
              <a:t>vias, </a:t>
            </a:r>
            <a:r>
              <a:rPr lang="pt-BR" dirty="0">
                <a:latin typeface="+mj-lt"/>
              </a:rPr>
              <a:t>desde que móveis e que não dificultem o bom andamento </a:t>
            </a:r>
            <a:r>
              <a:rPr lang="pt-BR" dirty="0" smtClean="0">
                <a:latin typeface="+mj-lt"/>
              </a:rPr>
              <a:t>de </a:t>
            </a:r>
            <a:r>
              <a:rPr lang="pt-BR" dirty="0">
                <a:latin typeface="+mj-lt"/>
              </a:rPr>
              <a:t>pessoas e veículos</a:t>
            </a:r>
          </a:p>
          <a:p>
            <a:pPr marL="0" indent="0" algn="just">
              <a:buNone/>
            </a:pPr>
            <a:endParaRPr lang="pt-BR" dirty="0">
              <a:latin typeface="+mj-lt"/>
            </a:endParaRPr>
          </a:p>
          <a:p>
            <a:pPr marL="0" indent="0" algn="just">
              <a:buNone/>
            </a:pPr>
            <a:r>
              <a:rPr lang="pt-BR" dirty="0" smtClean="0">
                <a:latin typeface="+mj-lt"/>
              </a:rPr>
              <a:t>15)</a:t>
            </a:r>
            <a:r>
              <a:rPr lang="pt-BR" dirty="0"/>
              <a:t> </a:t>
            </a:r>
            <a:r>
              <a:rPr lang="pt-BR" dirty="0" smtClean="0"/>
              <a:t>JORNAL: Somente até </a:t>
            </a:r>
            <a:r>
              <a:rPr lang="pt-BR" dirty="0"/>
              <a:t>dia 30 de setembro.</a:t>
            </a:r>
          </a:p>
          <a:p>
            <a:pPr marL="0" indent="0" algn="just">
              <a:buNone/>
            </a:pPr>
            <a:r>
              <a:rPr lang="pt-BR" dirty="0" smtClean="0"/>
              <a:t>É </a:t>
            </a:r>
            <a:r>
              <a:rPr lang="pt-BR" dirty="0"/>
              <a:t>permitida a divulgação paga, na imprensa escrita, e a reprodução na </a:t>
            </a:r>
            <a:r>
              <a:rPr lang="pt-BR" dirty="0" smtClean="0"/>
              <a:t>Internet, </a:t>
            </a:r>
            <a:r>
              <a:rPr lang="pt-BR" dirty="0"/>
              <a:t>de até 10 anúncios </a:t>
            </a:r>
            <a:r>
              <a:rPr lang="pt-BR" dirty="0" smtClean="0"/>
              <a:t>por </a:t>
            </a:r>
            <a:r>
              <a:rPr lang="pt-BR" dirty="0"/>
              <a:t>veículo, em datas diversas, para cada candidato, no espaço máximo, por edição, de 1/8 de página de jornal padrão e de 1/4 de página de revista ou tabloide.</a:t>
            </a:r>
          </a:p>
          <a:p>
            <a:pPr algn="just">
              <a:spcBef>
                <a:spcPts val="0"/>
              </a:spcBef>
              <a:buNone/>
            </a:pPr>
            <a:endParaRPr lang="pt-BR" dirty="0">
              <a:cs typeface="Garamond"/>
            </a:endParaRPr>
          </a:p>
          <a:p>
            <a:pPr algn="just">
              <a:spcBef>
                <a:spcPts val="0"/>
              </a:spcBef>
              <a:buNone/>
            </a:pPr>
            <a:r>
              <a:rPr lang="pt-BR" dirty="0" smtClean="0">
                <a:cs typeface="Garamond"/>
              </a:rPr>
              <a:t>Não </a:t>
            </a:r>
            <a:r>
              <a:rPr lang="pt-BR" dirty="0">
                <a:cs typeface="Garamond"/>
              </a:rPr>
              <a:t>caracterizará propaganda eleitoral a divulgação de opinião favorável a candidato, a</a:t>
            </a:r>
          </a:p>
          <a:p>
            <a:pPr algn="just">
              <a:spcBef>
                <a:spcPts val="0"/>
              </a:spcBef>
              <a:buNone/>
            </a:pPr>
            <a:r>
              <a:rPr lang="pt-BR" dirty="0">
                <a:cs typeface="Garamond"/>
              </a:rPr>
              <a:t>partido ou coligação pela imprensa escrita, desde que não seja matéria paga e sem abuso.</a:t>
            </a:r>
          </a:p>
          <a:p>
            <a:pPr marL="0" indent="0" algn="just">
              <a:buNone/>
            </a:pPr>
            <a:endParaRPr lang="pt-BR" dirty="0">
              <a:cs typeface="Garamond"/>
            </a:endParaRPr>
          </a:p>
          <a:p>
            <a:pPr marL="0" indent="0" algn="just">
              <a:buNone/>
            </a:pPr>
            <a:r>
              <a:rPr lang="pt-BR" dirty="0" smtClean="0"/>
              <a:t>16) </a:t>
            </a:r>
            <a:r>
              <a:rPr lang="pt-BR" dirty="0"/>
              <a:t>É proibida a realização de showmício para promoção de candidatos e a apresentação, remunerada ou não, de artistas com a finalidade de animar reunião eleitoral. Na mesma forma </a:t>
            </a:r>
            <a:r>
              <a:rPr lang="pt-BR" b="1" dirty="0"/>
              <a:t>É proibida a distribuição de brindes</a:t>
            </a:r>
            <a:r>
              <a:rPr lang="pt-BR" dirty="0"/>
              <a:t>.</a:t>
            </a:r>
          </a:p>
          <a:p>
            <a:pPr marL="0" indent="0">
              <a:buNone/>
            </a:pPr>
            <a:r>
              <a:rPr lang="pt-BR" dirty="0" smtClean="0">
                <a:latin typeface="+mj-lt"/>
              </a:rPr>
              <a:t> </a:t>
            </a:r>
            <a:endParaRPr lang="pt-BR" dirty="0">
              <a:latin typeface="+mj-lt"/>
            </a:endParaRPr>
          </a:p>
        </p:txBody>
      </p:sp>
    </p:spTree>
    <p:extLst>
      <p:ext uri="{BB962C8B-B14F-4D97-AF65-F5344CB8AC3E}">
        <p14:creationId xmlns:p14="http://schemas.microsoft.com/office/powerpoint/2010/main" xmlns="" val="709339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889848"/>
            <a:ext cx="10692580" cy="5363469"/>
          </a:xfrm>
        </p:spPr>
        <p:txBody>
          <a:bodyPr>
            <a:noAutofit/>
          </a:bodyPr>
          <a:lstStyle/>
          <a:p>
            <a:pPr marL="0" indent="0">
              <a:buNone/>
            </a:pPr>
            <a:r>
              <a:rPr lang="pt-BR" dirty="0">
                <a:latin typeface="Arial (corpo)"/>
                <a:cs typeface="Garamond"/>
              </a:rPr>
              <a:t>17) Propaganda em Rádio e TV:</a:t>
            </a:r>
          </a:p>
          <a:p>
            <a:pPr marL="0" indent="0">
              <a:buNone/>
            </a:pPr>
            <a:r>
              <a:rPr lang="pt-BR" dirty="0" smtClean="0">
                <a:latin typeface="Arial (corpo)"/>
              </a:rPr>
              <a:t>A </a:t>
            </a:r>
            <a:r>
              <a:rPr lang="pt-BR" dirty="0">
                <a:latin typeface="Arial (corpo)"/>
              </a:rPr>
              <a:t>propaganda será veiculada de 26 de agosto a 09 de setembro.</a:t>
            </a:r>
          </a:p>
          <a:p>
            <a:pPr marL="0" indent="0">
              <a:buNone/>
            </a:pPr>
            <a:r>
              <a:rPr lang="pt-BR" b="1" dirty="0" smtClean="0">
                <a:latin typeface="Arial (corpo)"/>
              </a:rPr>
              <a:t>Horário </a:t>
            </a:r>
            <a:r>
              <a:rPr lang="pt-BR" b="1" dirty="0">
                <a:latin typeface="Arial (corpo)"/>
              </a:rPr>
              <a:t>gratuito nas eleições para prefeito </a:t>
            </a:r>
            <a:r>
              <a:rPr lang="pt-BR" dirty="0">
                <a:latin typeface="Arial (corpo)"/>
              </a:rPr>
              <a:t>- </a:t>
            </a:r>
            <a:r>
              <a:rPr lang="pt-BR" b="1" dirty="0">
                <a:latin typeface="Arial (corpo)"/>
              </a:rPr>
              <a:t>Bloco</a:t>
            </a:r>
            <a:r>
              <a:rPr lang="pt-BR" b="1" dirty="0" smtClean="0">
                <a:latin typeface="Arial (corpo)"/>
              </a:rPr>
              <a:t>:</a:t>
            </a:r>
            <a:endParaRPr lang="pt-BR" b="1" dirty="0">
              <a:solidFill>
                <a:schemeClr val="accent1"/>
              </a:solidFill>
              <a:latin typeface="Arial (corpo)"/>
            </a:endParaRPr>
          </a:p>
          <a:p>
            <a:pPr marL="0" indent="0">
              <a:buNone/>
            </a:pPr>
            <a:r>
              <a:rPr lang="pt-BR" b="1" dirty="0">
                <a:latin typeface="Arial (corpo)"/>
              </a:rPr>
              <a:t>De segunda a sábado:</a:t>
            </a:r>
          </a:p>
          <a:p>
            <a:pPr marL="0" indent="0">
              <a:buNone/>
            </a:pPr>
            <a:r>
              <a:rPr lang="pt-BR" dirty="0">
                <a:latin typeface="Arial (corpo)"/>
              </a:rPr>
              <a:t>a) das 7hs às 7:10hs e das 12hs às 12:10hs, no rádio;</a:t>
            </a:r>
          </a:p>
          <a:p>
            <a:pPr marL="0" indent="0">
              <a:buNone/>
            </a:pPr>
            <a:r>
              <a:rPr lang="pt-BR" dirty="0">
                <a:latin typeface="Arial (corpo)"/>
              </a:rPr>
              <a:t>b) das 13hs às 13:10hs e das 20:30hs às 20:40 </a:t>
            </a:r>
            <a:r>
              <a:rPr lang="pt-BR" dirty="0" err="1">
                <a:latin typeface="Arial (corpo)"/>
              </a:rPr>
              <a:t>hs</a:t>
            </a:r>
            <a:r>
              <a:rPr lang="pt-BR" dirty="0">
                <a:latin typeface="Arial (corpo)"/>
              </a:rPr>
              <a:t>, na televisão.</a:t>
            </a:r>
          </a:p>
          <a:p>
            <a:pPr algn="just"/>
            <a:endParaRPr lang="pt-BR" dirty="0">
              <a:latin typeface="Arial (corpo)"/>
            </a:endParaRPr>
          </a:p>
          <a:p>
            <a:pPr marL="0" indent="0" algn="just">
              <a:buNone/>
            </a:pPr>
            <a:r>
              <a:rPr lang="pt-BR" b="1" dirty="0">
                <a:latin typeface="Arial (corpo)"/>
              </a:rPr>
              <a:t>Horário gratuito nas eleições para prefeito/vereador </a:t>
            </a:r>
            <a:r>
              <a:rPr lang="pt-BR" dirty="0">
                <a:latin typeface="Arial (corpo)"/>
              </a:rPr>
              <a:t>- </a:t>
            </a:r>
            <a:r>
              <a:rPr lang="pt-BR" b="1" dirty="0">
                <a:latin typeface="Arial (corpo)"/>
              </a:rPr>
              <a:t>Inserções:</a:t>
            </a:r>
          </a:p>
          <a:p>
            <a:pPr marL="0" indent="0" algn="just">
              <a:buNone/>
            </a:pPr>
            <a:r>
              <a:rPr lang="pt-BR" dirty="0">
                <a:latin typeface="Arial (corpo)"/>
              </a:rPr>
              <a:t>Em inserções de 30 e 60 segundos, nas eleições para prefeito e vereador, de segunda a domingo, em um total de 70 minutos diários, distribuídas ao longo da programação entre as 5 e as 24 horas, na proporção de 60% por cento para prefeito e 40% para vereador.</a:t>
            </a:r>
          </a:p>
          <a:p>
            <a:pPr marL="0" indent="0">
              <a:buNone/>
            </a:pPr>
            <a:r>
              <a:rPr lang="pt-BR" dirty="0" smtClean="0">
                <a:latin typeface="+mj-lt"/>
              </a:rPr>
              <a:t> </a:t>
            </a:r>
            <a:endParaRPr lang="pt-BR" dirty="0">
              <a:latin typeface="+mj-lt"/>
            </a:endParaRPr>
          </a:p>
        </p:txBody>
      </p:sp>
    </p:spTree>
    <p:extLst>
      <p:ext uri="{BB962C8B-B14F-4D97-AF65-F5344CB8AC3E}">
        <p14:creationId xmlns:p14="http://schemas.microsoft.com/office/powerpoint/2010/main" xmlns="" val="27838025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904596"/>
            <a:ext cx="10692580" cy="5363469"/>
          </a:xfrm>
        </p:spPr>
        <p:txBody>
          <a:bodyPr>
            <a:noAutofit/>
          </a:bodyPr>
          <a:lstStyle/>
          <a:p>
            <a:pPr marL="0" indent="0" algn="just">
              <a:buNone/>
            </a:pPr>
            <a:r>
              <a:rPr lang="pt-BR" dirty="0" smtClean="0"/>
              <a:t>18) É proibido </a:t>
            </a:r>
            <a:r>
              <a:rPr lang="pt-BR" dirty="0"/>
              <a:t>aos partidos/coligações incluir no horário </a:t>
            </a:r>
            <a:r>
              <a:rPr lang="pt-BR" dirty="0" smtClean="0"/>
              <a:t>dos proporcionais </a:t>
            </a:r>
            <a:r>
              <a:rPr lang="pt-BR" dirty="0"/>
              <a:t>propaganda </a:t>
            </a:r>
            <a:r>
              <a:rPr lang="pt-BR" dirty="0" smtClean="0"/>
              <a:t>dos majoritários</a:t>
            </a:r>
            <a:r>
              <a:rPr lang="pt-BR" dirty="0"/>
              <a:t>, ou vice-versa, ressalvada a </a:t>
            </a:r>
            <a:r>
              <a:rPr lang="pt-BR" dirty="0" smtClean="0"/>
              <a:t>utilização de </a:t>
            </a:r>
            <a:r>
              <a:rPr lang="pt-BR" dirty="0"/>
              <a:t>legendas com referência aos candidatos majoritários, ou, ao fundo, de cartazes ou </a:t>
            </a:r>
            <a:r>
              <a:rPr lang="pt-BR" dirty="0" smtClean="0"/>
              <a:t>fotografias. </a:t>
            </a:r>
            <a:r>
              <a:rPr lang="pt-BR" dirty="0"/>
              <a:t>É autorizada a menção ao nome e ao número de qualquer candidato do partido ou da coligação.</a:t>
            </a:r>
          </a:p>
          <a:p>
            <a:pPr algn="just"/>
            <a:endParaRPr lang="pt-BR" dirty="0"/>
          </a:p>
          <a:p>
            <a:pPr marL="0" indent="0" algn="just">
              <a:buNone/>
            </a:pPr>
            <a:r>
              <a:rPr lang="pt-BR" dirty="0" smtClean="0"/>
              <a:t>19) </a:t>
            </a:r>
            <a:r>
              <a:rPr lang="pt-BR" dirty="0"/>
              <a:t>É facultada a inserção de depoimento de candidatos proporcionais no horário da propaganda </a:t>
            </a:r>
            <a:r>
              <a:rPr lang="pt-BR" dirty="0" smtClean="0"/>
              <a:t>dos majoritários </a:t>
            </a:r>
            <a:r>
              <a:rPr lang="pt-BR" dirty="0"/>
              <a:t>e vice-versa, do mesmo partido/coligação, desde que </a:t>
            </a:r>
            <a:r>
              <a:rPr lang="pt-BR" dirty="0" smtClean="0"/>
              <a:t>seja pedido </a:t>
            </a:r>
            <a:r>
              <a:rPr lang="pt-BR" dirty="0"/>
              <a:t>de voto ao candidato que cedeu o tempo e não exceda 25% do </a:t>
            </a:r>
            <a:r>
              <a:rPr lang="pt-BR" dirty="0" smtClean="0"/>
              <a:t>tempo.</a:t>
            </a:r>
          </a:p>
          <a:p>
            <a:pPr marL="0" indent="0" algn="just">
              <a:buNone/>
            </a:pPr>
            <a:endParaRPr lang="pt-BR" dirty="0" smtClean="0"/>
          </a:p>
          <a:p>
            <a:pPr marL="0" indent="0" algn="just">
              <a:buNone/>
            </a:pPr>
            <a:r>
              <a:rPr lang="pt-BR" dirty="0" smtClean="0"/>
              <a:t>20) Divisão </a:t>
            </a:r>
            <a:r>
              <a:rPr lang="pt-BR" dirty="0"/>
              <a:t>do horário gratuito:</a:t>
            </a:r>
          </a:p>
          <a:p>
            <a:pPr marL="0" indent="0" algn="just">
              <a:buNone/>
            </a:pPr>
            <a:r>
              <a:rPr lang="pt-BR" dirty="0"/>
              <a:t>a) 90% </a:t>
            </a:r>
            <a:r>
              <a:rPr lang="pt-BR" dirty="0" smtClean="0"/>
              <a:t>proporcional </a:t>
            </a:r>
            <a:r>
              <a:rPr lang="pt-BR" dirty="0"/>
              <a:t>ao </a:t>
            </a:r>
            <a:r>
              <a:rPr lang="pt-BR" dirty="0" smtClean="0"/>
              <a:t>n</a:t>
            </a:r>
            <a:r>
              <a:rPr lang="pt-BR" b="1" dirty="0"/>
              <a:t>º</a:t>
            </a:r>
            <a:r>
              <a:rPr lang="pt-BR" dirty="0" smtClean="0"/>
              <a:t> </a:t>
            </a:r>
            <a:r>
              <a:rPr lang="pt-BR" dirty="0"/>
              <a:t>de representantes na </a:t>
            </a:r>
            <a:r>
              <a:rPr lang="pt-BR" dirty="0" smtClean="0"/>
              <a:t>Câmara, sendo, </a:t>
            </a:r>
            <a:r>
              <a:rPr lang="pt-BR" dirty="0"/>
              <a:t>no caso de coligação para </a:t>
            </a:r>
            <a:r>
              <a:rPr lang="pt-BR" dirty="0" smtClean="0"/>
              <a:t>majoritário, </a:t>
            </a:r>
            <a:r>
              <a:rPr lang="pt-BR" dirty="0"/>
              <a:t>o resultado da soma </a:t>
            </a:r>
            <a:r>
              <a:rPr lang="pt-BR" dirty="0" smtClean="0"/>
              <a:t>dos </a:t>
            </a:r>
            <a:r>
              <a:rPr lang="pt-BR" dirty="0"/>
              <a:t>representantes dos 6 maiores partidos </a:t>
            </a:r>
            <a:r>
              <a:rPr lang="pt-BR" dirty="0" smtClean="0"/>
              <a:t>e</a:t>
            </a:r>
            <a:r>
              <a:rPr lang="pt-BR" dirty="0"/>
              <a:t>, nos casos de coligações </a:t>
            </a:r>
            <a:r>
              <a:rPr lang="pt-BR" dirty="0" smtClean="0"/>
              <a:t>proporcionais</a:t>
            </a:r>
            <a:r>
              <a:rPr lang="pt-BR" dirty="0"/>
              <a:t>, o resultado da soma do </a:t>
            </a:r>
            <a:r>
              <a:rPr lang="pt-BR" dirty="0" smtClean="0"/>
              <a:t>n</a:t>
            </a:r>
            <a:r>
              <a:rPr lang="pt-BR" b="1" dirty="0"/>
              <a:t>º</a:t>
            </a:r>
            <a:r>
              <a:rPr lang="pt-BR" dirty="0" smtClean="0"/>
              <a:t> </a:t>
            </a:r>
            <a:r>
              <a:rPr lang="pt-BR" dirty="0"/>
              <a:t>de representantes de todos os </a:t>
            </a:r>
            <a:r>
              <a:rPr lang="pt-BR" dirty="0" smtClean="0"/>
              <a:t>partidos;</a:t>
            </a:r>
            <a:endParaRPr lang="pt-BR" dirty="0"/>
          </a:p>
          <a:p>
            <a:pPr marL="0" indent="0" algn="just">
              <a:buNone/>
            </a:pPr>
            <a:r>
              <a:rPr lang="pt-BR" dirty="0"/>
              <a:t>b) 10% distribuídos igualitariamente.</a:t>
            </a:r>
          </a:p>
          <a:p>
            <a:pPr marL="0" indent="0" algn="just">
              <a:buNone/>
            </a:pPr>
            <a:endParaRPr lang="pt-BR" dirty="0"/>
          </a:p>
        </p:txBody>
      </p:sp>
    </p:spTree>
    <p:extLst>
      <p:ext uri="{BB962C8B-B14F-4D97-AF65-F5344CB8AC3E}">
        <p14:creationId xmlns:p14="http://schemas.microsoft.com/office/powerpoint/2010/main" xmlns="" val="40682289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76162"/>
            <a:ext cx="9601200" cy="779254"/>
          </a:xfrm>
        </p:spPr>
        <p:txBody>
          <a:bodyPr>
            <a:noAutofit/>
          </a:bodyPr>
          <a:lstStyle/>
          <a:p>
            <a:pPr algn="ctr"/>
            <a:r>
              <a:rPr lang="pt-BR" sz="3600" dirty="0" smtClean="0">
                <a:solidFill>
                  <a:schemeClr val="accent1">
                    <a:lumMod val="75000"/>
                  </a:schemeClr>
                </a:solidFill>
              </a:rPr>
              <a:t>Propaganda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766917" y="904596"/>
            <a:ext cx="10692580" cy="5363469"/>
          </a:xfrm>
        </p:spPr>
        <p:txBody>
          <a:bodyPr>
            <a:noAutofit/>
          </a:bodyPr>
          <a:lstStyle/>
          <a:p>
            <a:pPr marL="0" indent="0" algn="just">
              <a:buNone/>
            </a:pPr>
            <a:r>
              <a:rPr lang="pt-BR" dirty="0" smtClean="0"/>
              <a:t>21)  Alto-falantes </a:t>
            </a:r>
            <a:r>
              <a:rPr lang="pt-BR" dirty="0"/>
              <a:t>e carro de som: permitido das 8 às 22 </a:t>
            </a:r>
            <a:r>
              <a:rPr lang="pt-BR" dirty="0" err="1"/>
              <a:t>hs</a:t>
            </a:r>
            <a:r>
              <a:rPr lang="pt-BR" dirty="0"/>
              <a:t>; </a:t>
            </a:r>
          </a:p>
          <a:p>
            <a:pPr marL="0" indent="0" algn="just">
              <a:buNone/>
            </a:pPr>
            <a:r>
              <a:rPr lang="pt-BR" dirty="0"/>
              <a:t>      </a:t>
            </a:r>
            <a:r>
              <a:rPr lang="pt-BR" dirty="0" smtClean="0"/>
              <a:t> Limite: 20mil watts</a:t>
            </a:r>
          </a:p>
          <a:p>
            <a:pPr marL="0" indent="0" algn="just">
              <a:buNone/>
            </a:pPr>
            <a:r>
              <a:rPr lang="pt-BR" dirty="0" smtClean="0"/>
              <a:t>       Comício </a:t>
            </a:r>
            <a:r>
              <a:rPr lang="pt-BR" dirty="0"/>
              <a:t>é permitido até meia-noite  - exceto comício final até as 2hs;</a:t>
            </a:r>
          </a:p>
          <a:p>
            <a:pPr marL="0" indent="0" algn="just">
              <a:buNone/>
            </a:pPr>
            <a:r>
              <a:rPr lang="pt-BR" dirty="0"/>
              <a:t>       Passeata pedido de voto – até a véspera</a:t>
            </a:r>
            <a:r>
              <a:rPr lang="pt-BR" dirty="0" smtClean="0"/>
              <a:t>.</a:t>
            </a:r>
          </a:p>
          <a:p>
            <a:pPr marL="0" indent="0" algn="just">
              <a:buNone/>
            </a:pPr>
            <a:endParaRPr lang="pt-BR" dirty="0"/>
          </a:p>
          <a:p>
            <a:pPr marL="0" indent="0" algn="just">
              <a:buNone/>
            </a:pPr>
            <a:endParaRPr lang="pt-BR" dirty="0" smtClean="0">
              <a:solidFill>
                <a:schemeClr val="accent1">
                  <a:lumMod val="75000"/>
                </a:schemeClr>
              </a:solidFill>
            </a:endParaRPr>
          </a:p>
          <a:p>
            <a:pPr marL="0" indent="0" algn="just">
              <a:buNone/>
            </a:pPr>
            <a:r>
              <a:rPr lang="pt-BR" b="1" dirty="0">
                <a:solidFill>
                  <a:schemeClr val="accent1">
                    <a:lumMod val="75000"/>
                  </a:schemeClr>
                </a:solidFill>
              </a:rPr>
              <a:t>CÁLCULO DE CADEIRAS:</a:t>
            </a:r>
          </a:p>
          <a:p>
            <a:pPr marL="0" indent="0" algn="just">
              <a:buNone/>
            </a:pPr>
            <a:r>
              <a:rPr lang="pt-BR" dirty="0">
                <a:solidFill>
                  <a:schemeClr val="tx2"/>
                </a:solidFill>
              </a:rPr>
              <a:t>O candidato , para ser eleito, deverá ter pelo menos 10% do número de votos referentes ao quociente eleitoral</a:t>
            </a:r>
          </a:p>
          <a:p>
            <a:pPr marL="0" indent="0" algn="just">
              <a:buNone/>
            </a:pPr>
            <a:endParaRPr lang="pt-BR" dirty="0" smtClean="0"/>
          </a:p>
          <a:p>
            <a:pPr marL="0" indent="0" algn="just">
              <a:buNone/>
            </a:pPr>
            <a:endParaRPr lang="pt-BR" dirty="0"/>
          </a:p>
          <a:p>
            <a:pPr marL="0" indent="0" algn="just">
              <a:buNone/>
            </a:pPr>
            <a:endParaRPr lang="pt-BR" dirty="0"/>
          </a:p>
        </p:txBody>
      </p:sp>
    </p:spTree>
    <p:extLst>
      <p:ext uri="{BB962C8B-B14F-4D97-AF65-F5344CB8AC3E}">
        <p14:creationId xmlns:p14="http://schemas.microsoft.com/office/powerpoint/2010/main" xmlns="" val="29822398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511535"/>
            <a:ext cx="9601200" cy="1038532"/>
          </a:xfrm>
        </p:spPr>
        <p:txBody>
          <a:bodyPr>
            <a:noAutofit/>
          </a:bodyPr>
          <a:lstStyle/>
          <a:p>
            <a:pPr algn="ctr"/>
            <a:r>
              <a:rPr lang="pt-BR" sz="3600" dirty="0" smtClean="0"/>
              <a:t>Programa</a:t>
            </a:r>
            <a:r>
              <a:rPr lang="pt-BR" sz="5000" dirty="0" smtClean="0"/>
              <a:t/>
            </a:r>
            <a:br>
              <a:rPr lang="pt-BR" sz="5000" dirty="0" smtClean="0"/>
            </a:br>
            <a:endParaRPr lang="pt-BR" sz="5000" dirty="0"/>
          </a:p>
        </p:txBody>
      </p:sp>
      <p:sp>
        <p:nvSpPr>
          <p:cNvPr id="3" name="Espaço Reservado para Conteúdo 2"/>
          <p:cNvSpPr>
            <a:spLocks noGrp="1"/>
          </p:cNvSpPr>
          <p:nvPr>
            <p:ph idx="1"/>
          </p:nvPr>
        </p:nvSpPr>
        <p:spPr>
          <a:xfrm>
            <a:off x="530942" y="993085"/>
            <a:ext cx="11135031" cy="5127399"/>
          </a:xfrm>
        </p:spPr>
        <p:txBody>
          <a:bodyPr>
            <a:noAutofit/>
          </a:bodyPr>
          <a:lstStyle/>
          <a:p>
            <a:pPr marL="0" indent="0" algn="just">
              <a:buNone/>
            </a:pPr>
            <a:r>
              <a:rPr lang="pt-BR" dirty="0" smtClean="0"/>
              <a:t>1 - Atuação Advogado</a:t>
            </a:r>
          </a:p>
          <a:p>
            <a:pPr marL="0" indent="0" algn="just">
              <a:buNone/>
            </a:pPr>
            <a:r>
              <a:rPr lang="pt-BR" dirty="0" smtClean="0"/>
              <a:t>2 – Convenções</a:t>
            </a:r>
          </a:p>
          <a:p>
            <a:pPr marL="0" indent="0" algn="just">
              <a:buNone/>
            </a:pPr>
            <a:r>
              <a:rPr lang="pt-BR" dirty="0" smtClean="0"/>
              <a:t>3 – Registro de Candidatura e Impugnações</a:t>
            </a:r>
          </a:p>
          <a:p>
            <a:pPr marL="0" indent="0" algn="just">
              <a:buNone/>
            </a:pPr>
            <a:r>
              <a:rPr lang="pt-BR" dirty="0" smtClean="0"/>
              <a:t>4 – Pré-Campanha e Campanha eleitoral</a:t>
            </a:r>
          </a:p>
          <a:p>
            <a:pPr marL="0" indent="0" algn="just">
              <a:buNone/>
            </a:pPr>
            <a:r>
              <a:rPr lang="pt-BR" dirty="0" smtClean="0"/>
              <a:t>5 – Propaganda Eleitoral</a:t>
            </a:r>
          </a:p>
          <a:p>
            <a:pPr marL="0" indent="0" algn="just">
              <a:buNone/>
            </a:pPr>
            <a:r>
              <a:rPr lang="pt-BR" dirty="0" smtClean="0"/>
              <a:t>6 – Movimentações Financeiras e Prestações de Contas</a:t>
            </a:r>
          </a:p>
          <a:p>
            <a:pPr marL="0" indent="0" algn="just">
              <a:buNone/>
            </a:pPr>
            <a:r>
              <a:rPr lang="pt-BR" dirty="0" smtClean="0"/>
              <a:t>7 – RCED</a:t>
            </a:r>
          </a:p>
          <a:p>
            <a:pPr marL="0" indent="0" algn="just">
              <a:buNone/>
            </a:pPr>
            <a:r>
              <a:rPr lang="pt-BR" dirty="0" smtClean="0"/>
              <a:t>8 – AIME</a:t>
            </a:r>
          </a:p>
          <a:p>
            <a:pPr marL="0" indent="0" algn="just">
              <a:buNone/>
            </a:pPr>
            <a:r>
              <a:rPr lang="pt-BR" dirty="0" smtClean="0"/>
              <a:t>9 – AIJE</a:t>
            </a:r>
          </a:p>
          <a:p>
            <a:pPr marL="0" indent="0" algn="just">
              <a:buNone/>
            </a:pPr>
            <a:r>
              <a:rPr lang="pt-BR" dirty="0" smtClean="0"/>
              <a:t>10 - Representações</a:t>
            </a:r>
            <a:endParaRPr lang="pt-BR" dirty="0"/>
          </a:p>
        </p:txBody>
      </p:sp>
    </p:spTree>
    <p:extLst>
      <p:ext uri="{BB962C8B-B14F-4D97-AF65-F5344CB8AC3E}">
        <p14:creationId xmlns:p14="http://schemas.microsoft.com/office/powerpoint/2010/main" xmlns="" val="39846177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t>Movimentações Financeiras nas Eleições</a:t>
            </a:r>
            <a:endParaRPr lang="pt-BR" sz="3600" dirty="0"/>
          </a:p>
        </p:txBody>
      </p:sp>
      <p:sp>
        <p:nvSpPr>
          <p:cNvPr id="3" name="Espaço Reservado para Conteúdo 2"/>
          <p:cNvSpPr>
            <a:spLocks noGrp="1"/>
          </p:cNvSpPr>
          <p:nvPr>
            <p:ph idx="1"/>
          </p:nvPr>
        </p:nvSpPr>
        <p:spPr>
          <a:xfrm>
            <a:off x="604684" y="1318765"/>
            <a:ext cx="10854813" cy="6586363"/>
          </a:xfrm>
        </p:spPr>
        <p:txBody>
          <a:bodyPr>
            <a:normAutofit/>
          </a:bodyPr>
          <a:lstStyle/>
          <a:p>
            <a:pPr marL="0" indent="0" algn="just">
              <a:buNone/>
            </a:pPr>
            <a:r>
              <a:rPr lang="pt-BR" dirty="0">
                <a:solidFill>
                  <a:schemeClr val="tx2"/>
                </a:solidFill>
              </a:rPr>
              <a:t>Toda a movimentação financeira das campanhas deverá ser feita através de conta bancária específica para esse fim. Os bancos são obrigados a acatar, em até 3 dias, o pedido de abertura de conta, sendo vedado condicioná-la a depósito mínimo e à cobrança de taxas. </a:t>
            </a:r>
          </a:p>
          <a:p>
            <a:pPr marL="0" indent="0" algn="just">
              <a:buNone/>
            </a:pPr>
            <a:endParaRPr lang="pt-BR" dirty="0">
              <a:solidFill>
                <a:schemeClr val="tx2"/>
              </a:solidFill>
            </a:endParaRPr>
          </a:p>
          <a:p>
            <a:pPr marL="0" indent="0" algn="just">
              <a:buNone/>
            </a:pPr>
            <a:r>
              <a:rPr lang="pt-BR" dirty="0">
                <a:solidFill>
                  <a:schemeClr val="tx2"/>
                </a:solidFill>
              </a:rPr>
              <a:t>A exceção à regra refere-se aos municípios que não tenham agencia bancária ou posto de atendimento bancário. </a:t>
            </a:r>
          </a:p>
          <a:p>
            <a:pPr marL="0" indent="0" algn="just">
              <a:buNone/>
            </a:pPr>
            <a:endParaRPr lang="pt-BR" dirty="0">
              <a:solidFill>
                <a:schemeClr val="tx2"/>
              </a:solidFill>
            </a:endParaRPr>
          </a:p>
          <a:p>
            <a:pPr marL="0" indent="0" algn="just">
              <a:buNone/>
            </a:pPr>
            <a:r>
              <a:rPr lang="pt-BR" dirty="0">
                <a:solidFill>
                  <a:schemeClr val="tx2"/>
                </a:solidFill>
              </a:rPr>
              <a:t>O candidato somente poderá iniciar seus gastos eleitorais a partir do momento que tiver providenciado 04 itens essenciais: registro de candidatura, inscrição no CNPJ/MF, abertura de conta bancária e utilização de recibos eleitorais. Antes disso, é vedada a realização de gastos eleitorais de qualquer natureza.</a:t>
            </a:r>
          </a:p>
          <a:p>
            <a:pPr marL="0" indent="0" algn="just">
              <a:buNone/>
            </a:pPr>
            <a:r>
              <a:rPr lang="pt-BR" dirty="0" smtClean="0">
                <a:solidFill>
                  <a:schemeClr val="tx2"/>
                </a:solidFill>
              </a:rPr>
              <a:t> </a:t>
            </a:r>
            <a:endParaRPr lang="pt-BR" dirty="0">
              <a:solidFill>
                <a:schemeClr val="tx2"/>
              </a:solidFill>
            </a:endParaRPr>
          </a:p>
        </p:txBody>
      </p:sp>
    </p:spTree>
    <p:extLst>
      <p:ext uri="{BB962C8B-B14F-4D97-AF65-F5344CB8AC3E}">
        <p14:creationId xmlns:p14="http://schemas.microsoft.com/office/powerpoint/2010/main" xmlns="" val="22299026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t>Movimentações Financeiras nas Eleições</a:t>
            </a:r>
            <a:endParaRPr lang="pt-BR" sz="3600" dirty="0"/>
          </a:p>
        </p:txBody>
      </p:sp>
      <p:sp>
        <p:nvSpPr>
          <p:cNvPr id="3" name="Espaço Reservado para Conteúdo 2"/>
          <p:cNvSpPr>
            <a:spLocks noGrp="1"/>
          </p:cNvSpPr>
          <p:nvPr>
            <p:ph idx="1"/>
          </p:nvPr>
        </p:nvSpPr>
        <p:spPr>
          <a:xfrm>
            <a:off x="604684" y="1318765"/>
            <a:ext cx="10854813" cy="6586363"/>
          </a:xfrm>
        </p:spPr>
        <p:txBody>
          <a:bodyPr>
            <a:normAutofit/>
          </a:bodyPr>
          <a:lstStyle/>
          <a:p>
            <a:pPr marL="0" indent="0" algn="just">
              <a:buNone/>
            </a:pPr>
            <a:r>
              <a:rPr lang="pt-BR" dirty="0">
                <a:solidFill>
                  <a:schemeClr val="tx2"/>
                </a:solidFill>
              </a:rPr>
              <a:t>O próprio candidato poderá usar recursos próprios em sua campanha até o limite de gastos. </a:t>
            </a:r>
          </a:p>
          <a:p>
            <a:pPr marL="0" indent="0" algn="just">
              <a:buNone/>
            </a:pPr>
            <a:endParaRPr lang="pt-BR" dirty="0" smtClean="0">
              <a:solidFill>
                <a:schemeClr val="tx2"/>
              </a:solidFill>
            </a:endParaRPr>
          </a:p>
          <a:p>
            <a:pPr marL="0" indent="0" algn="just">
              <a:buNone/>
            </a:pPr>
            <a:r>
              <a:rPr lang="pt-BR" dirty="0" smtClean="0">
                <a:solidFill>
                  <a:schemeClr val="tx2"/>
                </a:solidFill>
              </a:rPr>
              <a:t>O </a:t>
            </a:r>
            <a:r>
              <a:rPr lang="pt-BR" dirty="0">
                <a:solidFill>
                  <a:schemeClr val="tx2"/>
                </a:solidFill>
              </a:rPr>
              <a:t>limite de gastos será definido pelo TSE até o dia 20 de julho, na seguinte forma:</a:t>
            </a:r>
          </a:p>
          <a:p>
            <a:pPr marL="0" indent="0" algn="just">
              <a:buNone/>
            </a:pPr>
            <a:r>
              <a:rPr lang="pt-BR" dirty="0">
                <a:solidFill>
                  <a:schemeClr val="tx2"/>
                </a:solidFill>
              </a:rPr>
              <a:t>a) </a:t>
            </a:r>
            <a:r>
              <a:rPr lang="pt-BR" dirty="0" smtClean="0">
                <a:solidFill>
                  <a:schemeClr val="tx2"/>
                </a:solidFill>
              </a:rPr>
              <a:t>Será </a:t>
            </a:r>
            <a:r>
              <a:rPr lang="pt-BR" dirty="0">
                <a:solidFill>
                  <a:schemeClr val="tx2"/>
                </a:solidFill>
              </a:rPr>
              <a:t>definido pelos gastos declarados, na respectiva circunscrição, na eleição para os mesmos cargos imediatamente anterior, observado que para o 1º turno das eleições, o limite será de: 70% do maior gasto declarado para o cargo, na circunscrição eleitoral em que houve apenas um turno; de 50% do maior gasto declarado para o cargo, na circunscrição eleitoral em que houve 2 turnos; e para o 2º turno das eleições, onde houver, o limite de gastos será de 30% do valor previsto referente a 70% ou 50%, conforme o caso.</a:t>
            </a:r>
          </a:p>
          <a:p>
            <a:pPr marL="0" indent="0" algn="just">
              <a:buNone/>
            </a:pPr>
            <a:r>
              <a:rPr lang="pt-BR" dirty="0" smtClean="0">
                <a:solidFill>
                  <a:schemeClr val="tx2"/>
                </a:solidFill>
              </a:rPr>
              <a:t> </a:t>
            </a:r>
            <a:r>
              <a:rPr lang="pt-BR" dirty="0">
                <a:solidFill>
                  <a:schemeClr val="tx2"/>
                </a:solidFill>
              </a:rPr>
              <a:t>Nos Municípios de até dez mil eleitores, o limite de gastos será de R$ 100 mil para Prefeito e de R$ 10 mil para Vereador, ou os percentuais estabelecidos acima, o que for menor.</a:t>
            </a:r>
          </a:p>
          <a:p>
            <a:pPr marL="0" indent="0" algn="just">
              <a:buNone/>
            </a:pPr>
            <a:endParaRPr lang="pt-BR" dirty="0">
              <a:solidFill>
                <a:schemeClr val="tx2"/>
              </a:solidFill>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292698" y="6105381"/>
            <a:ext cx="1508102" cy="944582"/>
          </a:xfrm>
          <a:prstGeom prst="rect">
            <a:avLst/>
          </a:prstGeom>
        </p:spPr>
      </p:pic>
    </p:spTree>
    <p:extLst>
      <p:ext uri="{BB962C8B-B14F-4D97-AF65-F5344CB8AC3E}">
        <p14:creationId xmlns:p14="http://schemas.microsoft.com/office/powerpoint/2010/main" xmlns="" val="21110526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t>Movimentações Financeiras nas Eleições</a:t>
            </a:r>
            <a:endParaRPr lang="pt-BR" sz="3600" dirty="0"/>
          </a:p>
        </p:txBody>
      </p:sp>
      <p:sp>
        <p:nvSpPr>
          <p:cNvPr id="3" name="Espaço Reservado para Conteúdo 2"/>
          <p:cNvSpPr>
            <a:spLocks noGrp="1"/>
          </p:cNvSpPr>
          <p:nvPr>
            <p:ph idx="1"/>
          </p:nvPr>
        </p:nvSpPr>
        <p:spPr>
          <a:xfrm>
            <a:off x="604684" y="1318765"/>
            <a:ext cx="10854813" cy="6586363"/>
          </a:xfrm>
        </p:spPr>
        <p:txBody>
          <a:bodyPr>
            <a:normAutofit/>
          </a:bodyPr>
          <a:lstStyle/>
          <a:p>
            <a:pPr marL="0" indent="0">
              <a:buNone/>
            </a:pPr>
            <a:r>
              <a:rPr lang="pt-BR" dirty="0">
                <a:solidFill>
                  <a:schemeClr val="tx2"/>
                </a:solidFill>
              </a:rPr>
              <a:t>Pessoa Física: 10% do rendimento Bruto ano anterior</a:t>
            </a:r>
          </a:p>
          <a:p>
            <a:pPr marL="0" indent="0">
              <a:buNone/>
            </a:pPr>
            <a:r>
              <a:rPr lang="pt-BR" dirty="0" smtClean="0">
                <a:solidFill>
                  <a:schemeClr val="tx2"/>
                </a:solidFill>
              </a:rPr>
              <a:t>Pessoa </a:t>
            </a:r>
            <a:r>
              <a:rPr lang="pt-BR" dirty="0">
                <a:solidFill>
                  <a:schemeClr val="tx2"/>
                </a:solidFill>
              </a:rPr>
              <a:t>Jurídica: Vedado (exceto partido)</a:t>
            </a:r>
          </a:p>
          <a:p>
            <a:pPr marL="0" indent="0">
              <a:buNone/>
            </a:pPr>
            <a:r>
              <a:rPr lang="pt-BR" dirty="0" smtClean="0">
                <a:solidFill>
                  <a:schemeClr val="tx2"/>
                </a:solidFill>
              </a:rPr>
              <a:t>Bens </a:t>
            </a:r>
            <a:r>
              <a:rPr lang="pt-BR" dirty="0">
                <a:solidFill>
                  <a:schemeClr val="tx2"/>
                </a:solidFill>
              </a:rPr>
              <a:t>móveis/imóveis estimados e serviço voluntário:  até R$ 80 mil</a:t>
            </a:r>
          </a:p>
          <a:p>
            <a:pPr marL="0" indent="0" algn="just">
              <a:buNone/>
            </a:pPr>
            <a:r>
              <a:rPr lang="pt-BR" dirty="0" smtClean="0">
                <a:solidFill>
                  <a:schemeClr val="tx2"/>
                </a:solidFill>
              </a:rPr>
              <a:t>Qualquer </a:t>
            </a:r>
            <a:r>
              <a:rPr lang="pt-BR" dirty="0">
                <a:solidFill>
                  <a:schemeClr val="tx2"/>
                </a:solidFill>
              </a:rPr>
              <a:t>eleitor poderá realizar gastos, em apoio a candidato de sua preferência, até a quantia equivalente a R$ 1.064,10. </a:t>
            </a:r>
          </a:p>
          <a:p>
            <a:pPr marL="0" indent="0" algn="just">
              <a:buNone/>
            </a:pPr>
            <a:r>
              <a:rPr lang="pt-BR" dirty="0" smtClean="0">
                <a:solidFill>
                  <a:schemeClr val="tx2"/>
                </a:solidFill>
              </a:rPr>
              <a:t>Limite </a:t>
            </a:r>
            <a:r>
              <a:rPr lang="pt-BR" dirty="0">
                <a:solidFill>
                  <a:schemeClr val="tx2"/>
                </a:solidFill>
              </a:rPr>
              <a:t>com relação ao total do gasto da campanha para os itens alimentação do pessoal que presta serviços às candidaturas ou aos comitês eleitorais: até 10% </a:t>
            </a:r>
          </a:p>
          <a:p>
            <a:pPr marL="0" indent="0" algn="just">
              <a:buNone/>
            </a:pPr>
            <a:r>
              <a:rPr lang="pt-BR" dirty="0" smtClean="0">
                <a:solidFill>
                  <a:schemeClr val="tx2"/>
                </a:solidFill>
              </a:rPr>
              <a:t>Limite </a:t>
            </a:r>
            <a:r>
              <a:rPr lang="pt-BR" dirty="0">
                <a:solidFill>
                  <a:schemeClr val="tx2"/>
                </a:solidFill>
              </a:rPr>
              <a:t>para aluguel de veículos : até 20% do total da campanha. </a:t>
            </a:r>
          </a:p>
          <a:p>
            <a:pPr marL="0" indent="0" algn="just">
              <a:buNone/>
            </a:pPr>
            <a:r>
              <a:rPr lang="pt-BR" b="1" dirty="0" smtClean="0">
                <a:solidFill>
                  <a:schemeClr val="tx2"/>
                </a:solidFill>
              </a:rPr>
              <a:t>Gasto com Pessoal: a) Prefeito: 1% até 30 mil eleitores + 1 para cada mil</a:t>
            </a:r>
          </a:p>
          <a:p>
            <a:pPr marL="0" indent="0" algn="just">
              <a:buNone/>
            </a:pPr>
            <a:r>
              <a:rPr lang="pt-BR" b="1" dirty="0">
                <a:solidFill>
                  <a:schemeClr val="tx2"/>
                </a:solidFill>
              </a:rPr>
              <a:t>	</a:t>
            </a:r>
            <a:r>
              <a:rPr lang="pt-BR" b="1" dirty="0" smtClean="0">
                <a:solidFill>
                  <a:schemeClr val="tx2"/>
                </a:solidFill>
              </a:rPr>
              <a:t>	          b) Vereador: Metade em Relação a Prefeito</a:t>
            </a:r>
            <a:endParaRPr lang="pt-BR" b="1" dirty="0">
              <a:solidFill>
                <a:schemeClr val="tx2"/>
              </a:solidFill>
            </a:endParaRPr>
          </a:p>
        </p:txBody>
      </p:sp>
    </p:spTree>
    <p:extLst>
      <p:ext uri="{BB962C8B-B14F-4D97-AF65-F5344CB8AC3E}">
        <p14:creationId xmlns:p14="http://schemas.microsoft.com/office/powerpoint/2010/main" xmlns="" val="40864615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a:solidFill>
                  <a:schemeClr val="accent1">
                    <a:lumMod val="75000"/>
                  </a:schemeClr>
                </a:solidFill>
              </a:rPr>
              <a:t>Prestação de Contas Eleitorais</a:t>
            </a:r>
            <a:endParaRPr lang="pt-BR" sz="3600" dirty="0"/>
          </a:p>
        </p:txBody>
      </p:sp>
      <p:sp>
        <p:nvSpPr>
          <p:cNvPr id="3" name="Espaço Reservado para Conteúdo 2"/>
          <p:cNvSpPr>
            <a:spLocks noGrp="1"/>
          </p:cNvSpPr>
          <p:nvPr>
            <p:ph idx="1"/>
          </p:nvPr>
        </p:nvSpPr>
        <p:spPr>
          <a:xfrm>
            <a:off x="604684" y="891073"/>
            <a:ext cx="10854813" cy="6586363"/>
          </a:xfrm>
        </p:spPr>
        <p:txBody>
          <a:bodyPr>
            <a:normAutofit/>
          </a:bodyPr>
          <a:lstStyle/>
          <a:p>
            <a:pPr algn="just"/>
            <a:endParaRPr lang="pt-BR" sz="2500" dirty="0">
              <a:solidFill>
                <a:schemeClr val="tx2"/>
              </a:solidFill>
            </a:endParaRPr>
          </a:p>
          <a:p>
            <a:pPr marL="0" indent="0" algn="just">
              <a:buNone/>
            </a:pPr>
            <a:r>
              <a:rPr lang="pt-BR" sz="2500" dirty="0">
                <a:solidFill>
                  <a:schemeClr val="tx2"/>
                </a:solidFill>
              </a:rPr>
              <a:t>Prestação de Contas Parcial : 09 a 13 de setembro</a:t>
            </a:r>
          </a:p>
          <a:p>
            <a:pPr algn="just"/>
            <a:endParaRPr lang="pt-BR" sz="2500" dirty="0">
              <a:solidFill>
                <a:schemeClr val="tx2"/>
              </a:solidFill>
            </a:endParaRPr>
          </a:p>
          <a:p>
            <a:pPr marL="0" indent="0" algn="just">
              <a:buNone/>
            </a:pPr>
            <a:r>
              <a:rPr lang="pt-BR" sz="2500" dirty="0">
                <a:solidFill>
                  <a:schemeClr val="tx2"/>
                </a:solidFill>
              </a:rPr>
              <a:t>Prestação de Contas Final : 01 de novembro / 19 de novembro</a:t>
            </a:r>
          </a:p>
          <a:p>
            <a:pPr algn="just"/>
            <a:endParaRPr lang="pt-BR" sz="2500" dirty="0">
              <a:solidFill>
                <a:schemeClr val="tx2"/>
              </a:solidFill>
            </a:endParaRPr>
          </a:p>
          <a:p>
            <a:pPr marL="0" indent="0" algn="just">
              <a:buNone/>
            </a:pPr>
            <a:r>
              <a:rPr lang="pt-BR" sz="2500" dirty="0">
                <a:solidFill>
                  <a:schemeClr val="tx2"/>
                </a:solidFill>
              </a:rPr>
              <a:t>Informação Eletrônica de todas as doações recebidas: Até 72 </a:t>
            </a:r>
            <a:r>
              <a:rPr lang="pt-BR" sz="2500" dirty="0" smtClean="0">
                <a:solidFill>
                  <a:schemeClr val="tx2"/>
                </a:solidFill>
              </a:rPr>
              <a:t>horas</a:t>
            </a:r>
          </a:p>
          <a:p>
            <a:pPr marL="0" indent="0" algn="just">
              <a:buNone/>
            </a:pPr>
            <a:endParaRPr lang="pt-BR" sz="2500" dirty="0">
              <a:solidFill>
                <a:schemeClr val="tx2"/>
              </a:solidFill>
            </a:endParaRPr>
          </a:p>
          <a:p>
            <a:pPr marL="0" indent="0" algn="just">
              <a:buNone/>
            </a:pPr>
            <a:r>
              <a:rPr lang="pt-BR" sz="2500" dirty="0" smtClean="0">
                <a:solidFill>
                  <a:schemeClr val="tx2"/>
                </a:solidFill>
              </a:rPr>
              <a:t>Obrigatoriedade de Advogado e Contador</a:t>
            </a:r>
            <a:endParaRPr lang="pt-BR" sz="2500" dirty="0">
              <a:solidFill>
                <a:schemeClr val="tx2"/>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277085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Prestação de Contas Eleitorais</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1200781"/>
            <a:ext cx="10854813" cy="6586363"/>
          </a:xfrm>
        </p:spPr>
        <p:txBody>
          <a:bodyPr>
            <a:normAutofit/>
          </a:bodyPr>
          <a:lstStyle/>
          <a:p>
            <a:pPr marL="0" indent="0" algn="just">
              <a:buNone/>
            </a:pPr>
            <a:r>
              <a:rPr lang="pt-BR" sz="2500" dirty="0">
                <a:solidFill>
                  <a:schemeClr val="tx2"/>
                </a:solidFill>
              </a:rPr>
              <a:t>A Justiça Eleitoral adotará sistema simplificado de prestação de contas para candidatos que movimentem, no máximo, R$ 20 mil.</a:t>
            </a:r>
          </a:p>
          <a:p>
            <a:pPr marL="0" indent="0" algn="just">
              <a:buNone/>
            </a:pPr>
            <a:endParaRPr lang="pt-BR" sz="2500" dirty="0">
              <a:solidFill>
                <a:schemeClr val="tx2"/>
              </a:solidFill>
            </a:endParaRPr>
          </a:p>
          <a:p>
            <a:pPr marL="0" indent="0" algn="just">
              <a:buNone/>
            </a:pPr>
            <a:r>
              <a:rPr lang="pt-BR" sz="2500" dirty="0" smtClean="0">
                <a:solidFill>
                  <a:schemeClr val="tx2"/>
                </a:solidFill>
              </a:rPr>
              <a:t>Nas </a:t>
            </a:r>
            <a:r>
              <a:rPr lang="pt-BR" sz="2500" dirty="0">
                <a:solidFill>
                  <a:schemeClr val="tx2"/>
                </a:solidFill>
              </a:rPr>
              <a:t>eleições para Prefeito e Vereador de Municípios com menos de 50 mil eleitores, a prestação de contas será feita sempre pelo sistema simplificado. </a:t>
            </a:r>
            <a:endParaRPr lang="pt-BR" sz="2500" dirty="0" smtClean="0">
              <a:solidFill>
                <a:schemeClr val="tx2"/>
              </a:solidFill>
            </a:endParaRPr>
          </a:p>
          <a:p>
            <a:pPr marL="0" indent="0" algn="just">
              <a:buNone/>
            </a:pPr>
            <a:endParaRPr lang="pt-BR" sz="2500" dirty="0" smtClean="0">
              <a:solidFill>
                <a:schemeClr val="tx2"/>
              </a:solidFill>
            </a:endParaRPr>
          </a:p>
          <a:p>
            <a:pPr marL="0" indent="0" algn="just">
              <a:buNone/>
            </a:pPr>
            <a:r>
              <a:rPr lang="pt-BR" sz="2500" dirty="0" smtClean="0">
                <a:solidFill>
                  <a:schemeClr val="tx2"/>
                </a:solidFill>
              </a:rPr>
              <a:t>Consequências </a:t>
            </a:r>
            <a:r>
              <a:rPr lang="pt-BR" sz="2500" dirty="0">
                <a:solidFill>
                  <a:schemeClr val="tx2"/>
                </a:solidFill>
              </a:rPr>
              <a:t>da Não Prestação e da Reprovação</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38898890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Recurso Contra Expedição de Diploma</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1009057"/>
            <a:ext cx="10854813" cy="5229511"/>
          </a:xfrm>
        </p:spPr>
        <p:txBody>
          <a:bodyPr>
            <a:normAutofit fontScale="77500" lnSpcReduction="20000"/>
          </a:bodyPr>
          <a:lstStyle/>
          <a:p>
            <a:pPr marL="0" indent="0" algn="just">
              <a:buNone/>
            </a:pPr>
            <a:r>
              <a:rPr lang="pt-BR" sz="2700" dirty="0">
                <a:solidFill>
                  <a:schemeClr val="tx1">
                    <a:lumMod val="75000"/>
                    <a:lumOff val="25000"/>
                  </a:schemeClr>
                </a:solidFill>
                <a:latin typeface="+mj-lt"/>
              </a:rPr>
              <a:t>Modificação a partir da Minirreforma Eleitoral (lei: 12.891/2013):</a:t>
            </a:r>
          </a:p>
          <a:p>
            <a:pPr marL="0" indent="0" algn="just">
              <a:buNone/>
            </a:pPr>
            <a:r>
              <a:rPr lang="pt-BR" sz="2900" b="1" dirty="0">
                <a:solidFill>
                  <a:schemeClr val="tx1">
                    <a:lumMod val="75000"/>
                    <a:lumOff val="25000"/>
                  </a:schemeClr>
                </a:solidFill>
                <a:latin typeface="+mj-lt"/>
              </a:rPr>
              <a:t>Art. 262.  O recurso contra expedição de diploma só caberá nos casos de inelegibilidade superveniente ou de natureza constitucional e de falta de condição de elegibilidade.  </a:t>
            </a:r>
          </a:p>
          <a:p>
            <a:pPr marL="0" indent="0" algn="just">
              <a:buNone/>
            </a:pPr>
            <a:endParaRPr lang="pt-BR" sz="3500" b="1" dirty="0" smtClean="0">
              <a:latin typeface="+mj-lt"/>
            </a:endParaRPr>
          </a:p>
          <a:p>
            <a:pPr marL="0" indent="0" algn="just">
              <a:buNone/>
            </a:pPr>
            <a:r>
              <a:rPr lang="pt-BR" sz="2700" b="1" dirty="0" smtClean="0">
                <a:latin typeface="+mj-lt"/>
              </a:rPr>
              <a:t>a</a:t>
            </a:r>
            <a:r>
              <a:rPr lang="pt-BR" sz="2700" b="1" dirty="0">
                <a:latin typeface="+mj-lt"/>
              </a:rPr>
              <a:t>) Inelegibilidade superveniente (Infraconstitucional – LC 64/90, entre o registro e a eleição);</a:t>
            </a:r>
          </a:p>
          <a:p>
            <a:pPr marL="0" indent="0" algn="just">
              <a:buNone/>
            </a:pPr>
            <a:r>
              <a:rPr lang="pt-BR" sz="2600" dirty="0" smtClean="0">
                <a:latin typeface="+mj-lt"/>
              </a:rPr>
              <a:t>“</a:t>
            </a:r>
            <a:r>
              <a:rPr lang="pt-BR" sz="2600" dirty="0">
                <a:latin typeface="+mj-lt"/>
              </a:rPr>
              <a:t>As inelegibilidade constitucionais podem ser arguidas tanto na impugnação de candidatura quanto no recurso contra a expedição de diploma, mesmo se existentes no momento do registro, pois aí não há falar em preclusão. No entanto, as inelegibilidades constantes da legislação infraconstitucional só poderão ser alegadas no recurso contra a expedição de diploma se o fato que as tiver gerado, ou o seu conhecimento, for superveniente ao registro” (TSE. Ac 3328/MG)</a:t>
            </a:r>
          </a:p>
          <a:p>
            <a:pPr algn="just"/>
            <a:endParaRPr lang="pt-BR" sz="3500" dirty="0">
              <a:latin typeface="+mj-lt"/>
            </a:endParaRPr>
          </a:p>
          <a:p>
            <a:pPr marL="0" indent="0" algn="just">
              <a:buNone/>
            </a:pPr>
            <a:r>
              <a:rPr lang="pt-BR" sz="3000" b="1" dirty="0">
                <a:latin typeface="+mj-lt"/>
              </a:rPr>
              <a:t>b) Inelegibilidade Constitucional (não é alcançada pela preclusão)</a:t>
            </a:r>
          </a:p>
          <a:p>
            <a:pPr marL="0" indent="0" algn="just">
              <a:buNone/>
            </a:pPr>
            <a:endParaRPr lang="pt-BR" sz="3500" dirty="0">
              <a:latin typeface="+mj-lt"/>
            </a:endParaRPr>
          </a:p>
          <a:p>
            <a:pPr marL="0" indent="0" algn="just">
              <a:buNone/>
            </a:pPr>
            <a:endParaRPr lang="pt-BR" sz="5500" dirty="0">
              <a:solidFill>
                <a:schemeClr val="tx2"/>
              </a:solidFill>
              <a:latin typeface="+mj-lt"/>
            </a:endParaRPr>
          </a:p>
        </p:txBody>
      </p:sp>
    </p:spTree>
    <p:extLst>
      <p:ext uri="{BB962C8B-B14F-4D97-AF65-F5344CB8AC3E}">
        <p14:creationId xmlns:p14="http://schemas.microsoft.com/office/powerpoint/2010/main" xmlns="" val="10217833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Recurso Contra Expedição de Diploma</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1215538"/>
            <a:ext cx="10854813" cy="5288501"/>
          </a:xfrm>
        </p:spPr>
        <p:txBody>
          <a:bodyPr>
            <a:normAutofit fontScale="47500" lnSpcReduction="20000"/>
          </a:bodyPr>
          <a:lstStyle/>
          <a:p>
            <a:pPr marL="0" indent="0" algn="just">
              <a:buNone/>
            </a:pPr>
            <a:r>
              <a:rPr lang="pt-BR" sz="4600" dirty="0" smtClean="0">
                <a:latin typeface="+mj-lt"/>
              </a:rPr>
              <a:t>Art</a:t>
            </a:r>
            <a:r>
              <a:rPr lang="pt-BR" sz="4600" dirty="0">
                <a:latin typeface="+mj-lt"/>
              </a:rPr>
              <a:t>. 14 § 4º - São inelegíveis os </a:t>
            </a:r>
            <a:r>
              <a:rPr lang="pt-BR" sz="4600" dirty="0" err="1">
                <a:latin typeface="+mj-lt"/>
              </a:rPr>
              <a:t>inalistáveis</a:t>
            </a:r>
            <a:r>
              <a:rPr lang="pt-BR" sz="4600" dirty="0">
                <a:latin typeface="+mj-lt"/>
              </a:rPr>
              <a:t> e os analfabetos.</a:t>
            </a:r>
          </a:p>
          <a:p>
            <a:pPr marL="0" indent="0" algn="just">
              <a:buNone/>
            </a:pPr>
            <a:r>
              <a:rPr lang="pt-BR" sz="4600" dirty="0">
                <a:latin typeface="+mj-lt"/>
              </a:rPr>
              <a:t>§ 5º O mandatos executivos poderão ser reeleitos para um único período subsequente.</a:t>
            </a:r>
          </a:p>
          <a:p>
            <a:pPr marL="0" indent="0" algn="just">
              <a:buNone/>
            </a:pPr>
            <a:r>
              <a:rPr lang="pt-BR" sz="4600" dirty="0">
                <a:latin typeface="+mj-lt"/>
              </a:rPr>
              <a:t>§ 6º - Para concorrerem a outros cargos, o Presidente, os Governadores e os Prefeitos devem renunciar aos respectivos mandatos até seis meses antes do pleito.</a:t>
            </a:r>
          </a:p>
          <a:p>
            <a:pPr marL="0" indent="0" algn="just">
              <a:buNone/>
            </a:pPr>
            <a:r>
              <a:rPr lang="pt-BR" sz="4600" dirty="0">
                <a:latin typeface="+mj-lt"/>
              </a:rPr>
              <a:t>§ 7º - São inelegíveis, no território de jurisdição do titular, o cônjuge e os parentes consanguíneos ou afins, dos detentores de mandato executivo, salvo se titular de mandato, candidato à reeleição.</a:t>
            </a:r>
          </a:p>
          <a:p>
            <a:pPr marL="0" indent="0" algn="just">
              <a:buNone/>
            </a:pPr>
            <a:r>
              <a:rPr lang="pt-BR" sz="4600" dirty="0">
                <a:latin typeface="+mj-lt"/>
              </a:rPr>
              <a:t>§ 8º - O militar alistável é elegível : menos de 10 anos de serviço, deverá afastar-se da atividade; se contar mais de 10 anos de serviço, se for eleito, passará para a inatividade</a:t>
            </a:r>
            <a:r>
              <a:rPr lang="pt-BR" sz="4600" dirty="0" smtClean="0">
                <a:latin typeface="+mj-lt"/>
              </a:rPr>
              <a:t>.</a:t>
            </a:r>
          </a:p>
          <a:p>
            <a:pPr marL="0" indent="0" algn="just">
              <a:buNone/>
            </a:pPr>
            <a:r>
              <a:rPr lang="pt-BR" sz="4600" dirty="0">
                <a:latin typeface="+mj-lt"/>
              </a:rPr>
              <a:t>§ 9º Lei complementar estabelecerá outros casos de inelegibilidade, a fim de proteger a probidade administrativa, a moralidade para exercício de mandato considerada vida pregressa do candidato, e a normalidade e legitimidade das eleições contra a influência do poder econômico ou o abuso do cargo na Administração direta ou indireta.</a:t>
            </a:r>
          </a:p>
          <a:p>
            <a:pPr marL="0" indent="0" algn="just">
              <a:buNone/>
            </a:pPr>
            <a:endParaRPr lang="pt-BR" sz="5500" dirty="0">
              <a:latin typeface="+mj-lt"/>
            </a:endParaRPr>
          </a:p>
          <a:p>
            <a:pPr marL="0" indent="0" algn="just">
              <a:buNone/>
            </a:pPr>
            <a:endParaRPr lang="pt-BR" sz="5500" b="1" dirty="0">
              <a:solidFill>
                <a:schemeClr val="accent1"/>
              </a:solidFill>
              <a:latin typeface="+mj-lt"/>
            </a:endParaRPr>
          </a:p>
          <a:p>
            <a:pPr marL="0" indent="0" algn="just">
              <a:buNone/>
            </a:pPr>
            <a:endParaRPr lang="pt-BR" sz="5500" dirty="0">
              <a:solidFill>
                <a:schemeClr val="tx2"/>
              </a:solidFill>
              <a:latin typeface="+mj-lt"/>
            </a:endParaRPr>
          </a:p>
        </p:txBody>
      </p:sp>
    </p:spTree>
    <p:extLst>
      <p:ext uri="{BB962C8B-B14F-4D97-AF65-F5344CB8AC3E}">
        <p14:creationId xmlns:p14="http://schemas.microsoft.com/office/powerpoint/2010/main" xmlns="" val="19107476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a:solidFill>
                  <a:schemeClr val="accent1">
                    <a:lumMod val="75000"/>
                  </a:schemeClr>
                </a:solidFill>
              </a:rPr>
              <a:t>Recurso Contra Expedição de Diploma</a:t>
            </a:r>
          </a:p>
        </p:txBody>
      </p:sp>
      <p:sp>
        <p:nvSpPr>
          <p:cNvPr id="3" name="Espaço Reservado para Conteúdo 2"/>
          <p:cNvSpPr>
            <a:spLocks noGrp="1"/>
          </p:cNvSpPr>
          <p:nvPr>
            <p:ph idx="1"/>
          </p:nvPr>
        </p:nvSpPr>
        <p:spPr>
          <a:xfrm>
            <a:off x="604684" y="891073"/>
            <a:ext cx="10854813" cy="5362251"/>
          </a:xfrm>
        </p:spPr>
        <p:txBody>
          <a:bodyPr>
            <a:noAutofit/>
          </a:bodyPr>
          <a:lstStyle/>
          <a:p>
            <a:pPr marL="0" indent="0" algn="just">
              <a:buNone/>
            </a:pPr>
            <a:r>
              <a:rPr lang="pt-BR" sz="2200" b="1" dirty="0">
                <a:latin typeface="+mj-lt"/>
              </a:rPr>
              <a:t>c) Condições de Elegibilidade</a:t>
            </a:r>
          </a:p>
          <a:p>
            <a:pPr marL="0" indent="0">
              <a:buNone/>
            </a:pPr>
            <a:r>
              <a:rPr lang="pt-BR" sz="2200" dirty="0" smtClean="0">
                <a:latin typeface="+mj-lt"/>
              </a:rPr>
              <a:t>Art</a:t>
            </a:r>
            <a:r>
              <a:rPr lang="pt-BR" sz="2200" dirty="0">
                <a:latin typeface="+mj-lt"/>
              </a:rPr>
              <a:t>. 14 § 3º - São condições de elegibilidade: a)nacionalidade brasileira; b)o pleno exercício dos direitos políticos; c) alistamento eleitoral; d) o domicílio eleitoral; e) a filiação partidária; f) a idade mínima</a:t>
            </a:r>
          </a:p>
          <a:p>
            <a:pPr marL="0" indent="0">
              <a:buNone/>
            </a:pPr>
            <a:endParaRPr lang="pt-BR" sz="2200" b="1" dirty="0">
              <a:latin typeface="+mj-lt"/>
            </a:endParaRPr>
          </a:p>
          <a:p>
            <a:pPr marL="0" indent="0">
              <a:buNone/>
            </a:pPr>
            <a:r>
              <a:rPr lang="pt-BR" sz="2200" b="1" dirty="0">
                <a:latin typeface="+mj-lt"/>
              </a:rPr>
              <a:t>Prazo:</a:t>
            </a:r>
            <a:r>
              <a:rPr lang="pt-BR" sz="2200" dirty="0">
                <a:latin typeface="+mj-lt"/>
              </a:rPr>
              <a:t> 3 dias, a contar da data da sessão da diplomação dos eleitos</a:t>
            </a:r>
          </a:p>
          <a:p>
            <a:pPr marL="0" indent="0">
              <a:buNone/>
            </a:pPr>
            <a:r>
              <a:rPr lang="pt-BR" sz="2200" b="1" dirty="0" smtClean="0">
                <a:latin typeface="+mj-lt"/>
              </a:rPr>
              <a:t>Onde</a:t>
            </a:r>
            <a:r>
              <a:rPr lang="pt-BR" sz="2200" b="1" dirty="0">
                <a:latin typeface="+mj-lt"/>
              </a:rPr>
              <a:t>:</a:t>
            </a:r>
            <a:r>
              <a:rPr lang="pt-BR" sz="2200" dirty="0">
                <a:latin typeface="+mj-lt"/>
              </a:rPr>
              <a:t> Perante o órgão da Justiça incumbido da diplomação </a:t>
            </a:r>
            <a:r>
              <a:rPr lang="pt-BR" sz="2200" dirty="0" smtClean="0">
                <a:latin typeface="+mj-lt"/>
              </a:rPr>
              <a:t>-  </a:t>
            </a:r>
            <a:r>
              <a:rPr lang="pt-BR" sz="2200" b="1" dirty="0" smtClean="0">
                <a:latin typeface="+mj-lt"/>
              </a:rPr>
              <a:t>Competência</a:t>
            </a:r>
            <a:r>
              <a:rPr lang="pt-BR" sz="2200" b="1" dirty="0">
                <a:latin typeface="+mj-lt"/>
              </a:rPr>
              <a:t>:</a:t>
            </a:r>
            <a:r>
              <a:rPr lang="pt-BR" sz="2200" dirty="0">
                <a:latin typeface="+mj-lt"/>
              </a:rPr>
              <a:t> </a:t>
            </a:r>
            <a:r>
              <a:rPr lang="pt-BR" sz="2200" dirty="0" err="1">
                <a:latin typeface="+mj-lt"/>
              </a:rPr>
              <a:t>TREs</a:t>
            </a:r>
            <a:r>
              <a:rPr lang="pt-BR" sz="2200" dirty="0">
                <a:latin typeface="+mj-lt"/>
              </a:rPr>
              <a:t> para eleições municipais e TSE para eleições estaduais e federal</a:t>
            </a:r>
          </a:p>
          <a:p>
            <a:pPr marL="0" indent="0">
              <a:buNone/>
            </a:pPr>
            <a:r>
              <a:rPr lang="pt-BR" sz="2200" b="1" dirty="0" smtClean="0">
                <a:latin typeface="+mj-lt"/>
              </a:rPr>
              <a:t>Legitimidade </a:t>
            </a:r>
            <a:r>
              <a:rPr lang="pt-BR" sz="2200" b="1" dirty="0">
                <a:latin typeface="+mj-lt"/>
              </a:rPr>
              <a:t>ativa:</a:t>
            </a:r>
            <a:r>
              <a:rPr lang="pt-BR" sz="2200" dirty="0">
                <a:latin typeface="+mj-lt"/>
              </a:rPr>
              <a:t> candidato, partido, coligação e MP.</a:t>
            </a:r>
          </a:p>
          <a:p>
            <a:pPr marL="0" indent="0" algn="just">
              <a:buNone/>
            </a:pPr>
            <a:r>
              <a:rPr lang="pt-BR" sz="2200" b="1" dirty="0" smtClean="0">
                <a:latin typeface="+mj-lt"/>
              </a:rPr>
              <a:t>Legitimidade </a:t>
            </a:r>
            <a:r>
              <a:rPr lang="pt-BR" sz="2200" b="1" dirty="0">
                <a:latin typeface="+mj-lt"/>
              </a:rPr>
              <a:t>passiva:</a:t>
            </a:r>
            <a:r>
              <a:rPr lang="pt-BR" sz="2200" dirty="0">
                <a:latin typeface="+mj-lt"/>
              </a:rPr>
              <a:t> Contra qualquer diplomação (inclusive suplente) e não apenas contra os eleitos. Deve ser movido contra o titular e contra o vice, sob pena de nulidade do processo.</a:t>
            </a:r>
          </a:p>
          <a:p>
            <a:pPr marL="0" indent="0" algn="just">
              <a:buNone/>
            </a:pPr>
            <a:endParaRPr lang="pt-BR" sz="2200" dirty="0">
              <a:solidFill>
                <a:schemeClr val="tx2"/>
              </a:solidFill>
            </a:endParaRPr>
          </a:p>
        </p:txBody>
      </p:sp>
    </p:spTree>
    <p:extLst>
      <p:ext uri="{BB962C8B-B14F-4D97-AF65-F5344CB8AC3E}">
        <p14:creationId xmlns:p14="http://schemas.microsoft.com/office/powerpoint/2010/main" xmlns="" val="22260037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366279"/>
            <a:ext cx="9601200" cy="1142385"/>
          </a:xfrm>
        </p:spPr>
        <p:txBody>
          <a:bodyPr>
            <a:noAutofit/>
          </a:bodyPr>
          <a:lstStyle/>
          <a:p>
            <a:pPr algn="ctr"/>
            <a:r>
              <a:rPr lang="pt-BR" sz="3600" dirty="0" smtClean="0">
                <a:solidFill>
                  <a:schemeClr val="accent1">
                    <a:lumMod val="75000"/>
                  </a:schemeClr>
                </a:solidFill>
              </a:rPr>
              <a:t>Ação de Impugnação de Mandato Eletivo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905822"/>
            <a:ext cx="10854813" cy="5598218"/>
          </a:xfrm>
        </p:spPr>
        <p:txBody>
          <a:bodyPr>
            <a:normAutofit fontScale="62500" lnSpcReduction="20000"/>
          </a:bodyPr>
          <a:lstStyle/>
          <a:p>
            <a:pPr marL="0" indent="0" algn="just">
              <a:buNone/>
            </a:pPr>
            <a:r>
              <a:rPr lang="pt-BR" sz="2800" b="1" dirty="0">
                <a:latin typeface="+mj-lt"/>
              </a:rPr>
              <a:t>Art. 14 § 10 - O mandato eletivo poderá ser impugnado ante a Justiça Eleitoral no prazo de quinze dias contados da diplomação, instruída a ação com provas de abuso do poder econômico, corrupção ou fraude.</a:t>
            </a:r>
          </a:p>
          <a:p>
            <a:pPr marL="0" indent="0">
              <a:buNone/>
            </a:pPr>
            <a:r>
              <a:rPr lang="pt-BR" sz="2800" b="1" dirty="0" smtClean="0">
                <a:latin typeface="+mj-lt"/>
              </a:rPr>
              <a:t>§ </a:t>
            </a:r>
            <a:r>
              <a:rPr lang="pt-BR" sz="2800" b="1" dirty="0">
                <a:latin typeface="+mj-lt"/>
              </a:rPr>
              <a:t>11 - A ação de impugnação de mandato tramitará em segredo de justiça, respondendo o autor, na forma da lei, se temerária ou de manifesta má-fé.</a:t>
            </a:r>
          </a:p>
          <a:p>
            <a:pPr marL="0" indent="0">
              <a:buNone/>
            </a:pPr>
            <a:endParaRPr lang="pt-BR" sz="2800" dirty="0">
              <a:latin typeface="+mj-lt"/>
            </a:endParaRPr>
          </a:p>
          <a:p>
            <a:pPr marL="0" indent="0">
              <a:buNone/>
            </a:pPr>
            <a:r>
              <a:rPr lang="pt-BR" sz="2800" dirty="0">
                <a:latin typeface="+mj-lt"/>
              </a:rPr>
              <a:t>O abuso do poder econômico, corrupção ou a fraude devem ter potencialidade lesiva, isto é, influência nas eleições ou no resultado   </a:t>
            </a:r>
          </a:p>
          <a:p>
            <a:pPr marL="0" indent="0">
              <a:buNone/>
            </a:pPr>
            <a:endParaRPr lang="pt-BR" sz="2800" dirty="0">
              <a:latin typeface="+mj-lt"/>
            </a:endParaRPr>
          </a:p>
          <a:p>
            <a:pPr marL="0" indent="0">
              <a:buNone/>
            </a:pPr>
            <a:r>
              <a:rPr lang="pt-BR" sz="2800" dirty="0">
                <a:latin typeface="+mj-lt"/>
              </a:rPr>
              <a:t>Prazo: 15 dias após a diplomação</a:t>
            </a:r>
          </a:p>
          <a:p>
            <a:pPr marL="0" indent="0">
              <a:buNone/>
            </a:pPr>
            <a:r>
              <a:rPr lang="pt-BR" sz="2800" dirty="0">
                <a:latin typeface="+mj-lt"/>
              </a:rPr>
              <a:t>Contestação: em 7 dias</a:t>
            </a:r>
          </a:p>
          <a:p>
            <a:pPr marL="0" indent="0">
              <a:buNone/>
            </a:pPr>
            <a:r>
              <a:rPr lang="pt-BR" sz="2800" dirty="0">
                <a:latin typeface="+mj-lt"/>
              </a:rPr>
              <a:t>Segue o rito da LC 64/90</a:t>
            </a:r>
          </a:p>
          <a:p>
            <a:pPr marL="0" indent="0">
              <a:buNone/>
            </a:pPr>
            <a:r>
              <a:rPr lang="pt-BR" sz="2800" dirty="0">
                <a:latin typeface="+mj-lt"/>
              </a:rPr>
              <a:t>Legitimidade ativa: candidato, partido, coligação, MP</a:t>
            </a:r>
          </a:p>
          <a:p>
            <a:pPr marL="0" indent="0">
              <a:buNone/>
            </a:pPr>
            <a:r>
              <a:rPr lang="pt-BR" sz="2800" dirty="0">
                <a:latin typeface="+mj-lt"/>
              </a:rPr>
              <a:t>Legitimidade passiva: candidato diplomado (titular ou suplente) – Vice: litisconsórcio necessário</a:t>
            </a:r>
          </a:p>
          <a:p>
            <a:pPr marL="0" indent="0">
              <a:buNone/>
            </a:pPr>
            <a:r>
              <a:rPr lang="pt-BR" sz="2800" dirty="0">
                <a:latin typeface="+mj-lt"/>
              </a:rPr>
              <a:t>Competência: Municipais - Juízes Eleitorais; Estaduais - </a:t>
            </a:r>
            <a:r>
              <a:rPr lang="pt-BR" sz="2800" dirty="0" err="1">
                <a:latin typeface="+mj-lt"/>
              </a:rPr>
              <a:t>TREs</a:t>
            </a:r>
            <a:r>
              <a:rPr lang="pt-BR" sz="2800" dirty="0">
                <a:latin typeface="+mj-lt"/>
              </a:rPr>
              <a:t>; e Nacional - TSE</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39670388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Ação de Investigação Judicial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950066"/>
            <a:ext cx="10854813" cy="5273753"/>
          </a:xfrm>
        </p:spPr>
        <p:txBody>
          <a:bodyPr>
            <a:normAutofit fontScale="77500" lnSpcReduction="20000"/>
          </a:bodyPr>
          <a:lstStyle/>
          <a:p>
            <a:pPr marL="0" indent="0" algn="just">
              <a:buNone/>
            </a:pPr>
            <a:r>
              <a:rPr lang="pt-BR" sz="2600" b="1" dirty="0">
                <a:solidFill>
                  <a:schemeClr val="tx1">
                    <a:lumMod val="75000"/>
                    <a:lumOff val="25000"/>
                  </a:schemeClr>
                </a:solidFill>
                <a:latin typeface="+mj-lt"/>
              </a:rPr>
              <a:t>Legitimidade Ativa: </a:t>
            </a:r>
            <a:r>
              <a:rPr lang="pt-BR" sz="2600" dirty="0">
                <a:solidFill>
                  <a:schemeClr val="tx1">
                    <a:lumMod val="75000"/>
                    <a:lumOff val="25000"/>
                  </a:schemeClr>
                </a:solidFill>
                <a:latin typeface="+mj-lt"/>
              </a:rPr>
              <a:t>candidato, pré-candidato, partido, coligação e MP.</a:t>
            </a:r>
          </a:p>
          <a:p>
            <a:pPr marL="0" indent="0" algn="just">
              <a:buNone/>
            </a:pPr>
            <a:r>
              <a:rPr lang="pt-BR" sz="2600" b="1" dirty="0" smtClean="0">
                <a:solidFill>
                  <a:schemeClr val="tx1">
                    <a:lumMod val="75000"/>
                    <a:lumOff val="25000"/>
                  </a:schemeClr>
                </a:solidFill>
                <a:latin typeface="+mj-lt"/>
              </a:rPr>
              <a:t>Legitimidade </a:t>
            </a:r>
            <a:r>
              <a:rPr lang="pt-BR" sz="2600" b="1" dirty="0">
                <a:solidFill>
                  <a:schemeClr val="tx1">
                    <a:lumMod val="75000"/>
                    <a:lumOff val="25000"/>
                  </a:schemeClr>
                </a:solidFill>
                <a:latin typeface="+mj-lt"/>
              </a:rPr>
              <a:t>Passiva: </a:t>
            </a:r>
            <a:r>
              <a:rPr lang="pt-BR" sz="2600" dirty="0">
                <a:solidFill>
                  <a:schemeClr val="tx1">
                    <a:lumMod val="75000"/>
                    <a:lumOff val="25000"/>
                  </a:schemeClr>
                </a:solidFill>
                <a:latin typeface="+mj-lt"/>
              </a:rPr>
              <a:t>candidato, pré-candidato ou qualquer pessoa que contribuiu para a prática abusiva. Em cargo majoritário, há a necessidade de participar o vice ou suplente - litisconsórcio necessário unitário.</a:t>
            </a:r>
          </a:p>
          <a:p>
            <a:pPr marL="0" indent="0" algn="just">
              <a:buNone/>
            </a:pPr>
            <a:endParaRPr lang="pt-BR" sz="2600" dirty="0">
              <a:solidFill>
                <a:schemeClr val="tx1">
                  <a:lumMod val="75000"/>
                  <a:lumOff val="25000"/>
                </a:schemeClr>
              </a:solidFill>
              <a:latin typeface="+mj-lt"/>
            </a:endParaRPr>
          </a:p>
          <a:p>
            <a:pPr marL="0" indent="0" algn="just">
              <a:buNone/>
            </a:pPr>
            <a:r>
              <a:rPr lang="pt-BR" sz="2600" dirty="0">
                <a:solidFill>
                  <a:schemeClr val="tx1">
                    <a:lumMod val="75000"/>
                    <a:lumOff val="25000"/>
                  </a:schemeClr>
                </a:solidFill>
                <a:latin typeface="+mj-lt"/>
              </a:rPr>
              <a:t>Na petição inicial deve ser requerida a citação do investigado, bem como as provas que se pretenda produzir, indicando testemunhas (máximo 6), documentos e perícias, se for o caso, sob pena de preclusão.</a:t>
            </a:r>
          </a:p>
          <a:p>
            <a:pPr marL="0" indent="0" algn="just">
              <a:buNone/>
            </a:pPr>
            <a:endParaRPr lang="pt-BR" sz="2600" dirty="0">
              <a:solidFill>
                <a:schemeClr val="tx1">
                  <a:lumMod val="75000"/>
                  <a:lumOff val="25000"/>
                </a:schemeClr>
              </a:solidFill>
              <a:latin typeface="+mj-lt"/>
            </a:endParaRPr>
          </a:p>
          <a:p>
            <a:pPr marL="0" indent="0" algn="just">
              <a:buNone/>
            </a:pPr>
            <a:r>
              <a:rPr lang="pt-BR" sz="2600" dirty="0">
                <a:solidFill>
                  <a:schemeClr val="tx1">
                    <a:lumMod val="75000"/>
                    <a:lumOff val="25000"/>
                  </a:schemeClr>
                </a:solidFill>
                <a:latin typeface="+mj-lt"/>
              </a:rPr>
              <a:t>Comporta provimento cautelar, quando puder resultar em ineficiência da medida</a:t>
            </a:r>
          </a:p>
          <a:p>
            <a:pPr marL="0" indent="0" algn="just">
              <a:buNone/>
            </a:pPr>
            <a:endParaRPr lang="pt-BR" sz="2600" dirty="0">
              <a:solidFill>
                <a:schemeClr val="tx1">
                  <a:lumMod val="75000"/>
                  <a:lumOff val="25000"/>
                </a:schemeClr>
              </a:solidFill>
              <a:latin typeface="+mj-lt"/>
            </a:endParaRPr>
          </a:p>
          <a:p>
            <a:pPr marL="0" indent="0" algn="just">
              <a:buNone/>
            </a:pPr>
            <a:r>
              <a:rPr lang="pt-BR" sz="2600" b="1" dirty="0">
                <a:solidFill>
                  <a:schemeClr val="tx1">
                    <a:lumMod val="75000"/>
                    <a:lumOff val="25000"/>
                  </a:schemeClr>
                </a:solidFill>
                <a:latin typeface="+mj-lt"/>
              </a:rPr>
              <a:t>Contestação: </a:t>
            </a:r>
            <a:r>
              <a:rPr lang="pt-BR" sz="2600" dirty="0">
                <a:solidFill>
                  <a:schemeClr val="tx1">
                    <a:lumMod val="75000"/>
                    <a:lumOff val="25000"/>
                  </a:schemeClr>
                </a:solidFill>
                <a:latin typeface="+mj-lt"/>
              </a:rPr>
              <a:t>Prazo 5 dias, relacionando testemunhas, documentos, perícias e demais provas.</a:t>
            </a:r>
          </a:p>
          <a:p>
            <a:pPr marL="0" indent="0" algn="just">
              <a:buNone/>
            </a:pPr>
            <a:r>
              <a:rPr lang="pt-BR" sz="2600" dirty="0" smtClean="0">
                <a:solidFill>
                  <a:schemeClr val="tx1">
                    <a:lumMod val="75000"/>
                    <a:lumOff val="25000"/>
                  </a:schemeClr>
                </a:solidFill>
                <a:latin typeface="+mj-lt"/>
              </a:rPr>
              <a:t>Após</a:t>
            </a:r>
            <a:r>
              <a:rPr lang="pt-BR" sz="2600" dirty="0">
                <a:solidFill>
                  <a:schemeClr val="tx1">
                    <a:lumMod val="75000"/>
                    <a:lumOff val="25000"/>
                  </a:schemeClr>
                </a:solidFill>
                <a:latin typeface="+mj-lt"/>
              </a:rPr>
              <a:t>, 5 dias para inquirição de testemunhas e mais 3 dias para diligências. Depois, 2 dias para as partes e o MP apresentarem alegações finais</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143734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511535"/>
            <a:ext cx="9601200" cy="1038532"/>
          </a:xfrm>
        </p:spPr>
        <p:txBody>
          <a:bodyPr>
            <a:noAutofit/>
          </a:bodyPr>
          <a:lstStyle/>
          <a:p>
            <a:pPr algn="ctr"/>
            <a:r>
              <a:rPr lang="pt-BR" sz="3600" dirty="0" smtClean="0"/>
              <a:t>Atuação do Advogado</a:t>
            </a:r>
            <a:r>
              <a:rPr lang="pt-BR" sz="5000" dirty="0" smtClean="0"/>
              <a:t/>
            </a:r>
            <a:br>
              <a:rPr lang="pt-BR" sz="5000" dirty="0" smtClean="0"/>
            </a:br>
            <a:endParaRPr lang="pt-BR" sz="5000" dirty="0"/>
          </a:p>
        </p:txBody>
      </p:sp>
      <p:sp>
        <p:nvSpPr>
          <p:cNvPr id="3" name="Espaço Reservado para Conteúdo 2"/>
          <p:cNvSpPr>
            <a:spLocks noGrp="1"/>
          </p:cNvSpPr>
          <p:nvPr>
            <p:ph idx="1"/>
          </p:nvPr>
        </p:nvSpPr>
        <p:spPr>
          <a:xfrm>
            <a:off x="530942" y="993085"/>
            <a:ext cx="11135031" cy="5127399"/>
          </a:xfrm>
        </p:spPr>
        <p:txBody>
          <a:bodyPr>
            <a:noAutofit/>
          </a:bodyPr>
          <a:lstStyle/>
          <a:p>
            <a:pPr marL="0" indent="0" algn="just">
              <a:buNone/>
            </a:pPr>
            <a:endParaRPr lang="pt-BR" b="1" dirty="0" smtClean="0"/>
          </a:p>
          <a:p>
            <a:pPr marL="0" indent="0" algn="just">
              <a:buNone/>
            </a:pPr>
            <a:r>
              <a:rPr lang="pt-BR" sz="2500" b="1" dirty="0" smtClean="0"/>
              <a:t>Assessoria Jurídica</a:t>
            </a:r>
          </a:p>
          <a:p>
            <a:pPr marL="0" indent="0" algn="just">
              <a:buNone/>
            </a:pPr>
            <a:endParaRPr lang="pt-BR" sz="2500" b="1" dirty="0" smtClean="0"/>
          </a:p>
          <a:p>
            <a:pPr marL="0" indent="0" algn="just">
              <a:buNone/>
            </a:pPr>
            <a:r>
              <a:rPr lang="pt-BR" sz="2500" b="1" dirty="0" smtClean="0"/>
              <a:t>Representação Processual</a:t>
            </a:r>
          </a:p>
          <a:p>
            <a:pPr marL="0" indent="0" algn="just">
              <a:buNone/>
            </a:pPr>
            <a:endParaRPr lang="pt-BR" sz="2500" b="1" dirty="0" smtClean="0"/>
          </a:p>
          <a:p>
            <a:pPr marL="0" indent="0" algn="just">
              <a:buNone/>
            </a:pPr>
            <a:r>
              <a:rPr lang="pt-BR" sz="2500" b="1" dirty="0" smtClean="0"/>
              <a:t>Obrigatoriedade Prestação de Contas</a:t>
            </a:r>
          </a:p>
          <a:p>
            <a:pPr marL="0" indent="0" algn="just">
              <a:buNone/>
            </a:pPr>
            <a:endParaRPr lang="pt-BR" sz="2500" b="1" dirty="0" smtClean="0"/>
          </a:p>
          <a:p>
            <a:pPr marL="0" indent="0" algn="just">
              <a:buNone/>
            </a:pPr>
            <a:r>
              <a:rPr lang="pt-BR" sz="2500" b="1" dirty="0" smtClean="0"/>
              <a:t>Prazos Corridos (Res. 23.478)</a:t>
            </a:r>
          </a:p>
          <a:p>
            <a:pPr marL="0" indent="0" algn="just">
              <a:buNone/>
            </a:pPr>
            <a:endParaRPr lang="pt-BR" dirty="0"/>
          </a:p>
        </p:txBody>
      </p:sp>
    </p:spTree>
    <p:extLst>
      <p:ext uri="{BB962C8B-B14F-4D97-AF65-F5344CB8AC3E}">
        <p14:creationId xmlns:p14="http://schemas.microsoft.com/office/powerpoint/2010/main" xmlns="" val="26932980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Ação de Investigação Judicial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950066"/>
            <a:ext cx="10854813" cy="5273753"/>
          </a:xfrm>
        </p:spPr>
        <p:txBody>
          <a:bodyPr>
            <a:normAutofit fontScale="92500" lnSpcReduction="20000"/>
          </a:bodyPr>
          <a:lstStyle/>
          <a:p>
            <a:pPr marL="0" indent="0" algn="just">
              <a:buNone/>
            </a:pPr>
            <a:r>
              <a:rPr lang="pt-BR" sz="2600" dirty="0">
                <a:solidFill>
                  <a:schemeClr val="tx1">
                    <a:lumMod val="75000"/>
                    <a:lumOff val="25000"/>
                  </a:schemeClr>
                </a:solidFill>
                <a:latin typeface="+mj-lt"/>
              </a:rPr>
              <a:t>Decisão deverá sair em 3 dias após as alegações finais. Prazo para Recurso: 3 dias</a:t>
            </a:r>
          </a:p>
          <a:p>
            <a:pPr marL="0" indent="0" algn="just">
              <a:buNone/>
            </a:pPr>
            <a:endParaRPr lang="pt-BR" sz="2600" dirty="0">
              <a:solidFill>
                <a:schemeClr val="tx1">
                  <a:lumMod val="75000"/>
                  <a:lumOff val="25000"/>
                </a:schemeClr>
              </a:solidFill>
              <a:latin typeface="+mj-lt"/>
            </a:endParaRPr>
          </a:p>
          <a:p>
            <a:pPr marL="0" indent="0" algn="just">
              <a:buNone/>
            </a:pPr>
            <a:r>
              <a:rPr lang="pt-BR" sz="2600" b="1" dirty="0">
                <a:solidFill>
                  <a:schemeClr val="tx1">
                    <a:lumMod val="75000"/>
                    <a:lumOff val="25000"/>
                  </a:schemeClr>
                </a:solidFill>
                <a:latin typeface="+mj-lt"/>
              </a:rPr>
              <a:t>Causa de Pedir</a:t>
            </a:r>
            <a:r>
              <a:rPr lang="pt-BR" sz="2600" dirty="0">
                <a:solidFill>
                  <a:schemeClr val="tx1">
                    <a:lumMod val="75000"/>
                    <a:lumOff val="25000"/>
                  </a:schemeClr>
                </a:solidFill>
                <a:latin typeface="+mj-lt"/>
              </a:rPr>
              <a:t>: os fatos devem denotar abuso do poder econômico, político ou dos meios de comunicação social. É fundamental que haja relação de causalidade entre os fatos imputados e o desequilíbrio no pleito</a:t>
            </a:r>
          </a:p>
          <a:p>
            <a:pPr marL="0" indent="0" algn="just">
              <a:buNone/>
            </a:pPr>
            <a:endParaRPr lang="pt-BR" sz="2600" b="1" dirty="0">
              <a:solidFill>
                <a:schemeClr val="tx1">
                  <a:lumMod val="75000"/>
                  <a:lumOff val="25000"/>
                </a:schemeClr>
              </a:solidFill>
              <a:latin typeface="+mj-lt"/>
            </a:endParaRPr>
          </a:p>
          <a:p>
            <a:pPr marL="0" indent="0" algn="just">
              <a:buNone/>
            </a:pPr>
            <a:r>
              <a:rPr lang="pt-BR" sz="2600" b="1" dirty="0">
                <a:solidFill>
                  <a:schemeClr val="tx1">
                    <a:lumMod val="75000"/>
                    <a:lumOff val="25000"/>
                  </a:schemeClr>
                </a:solidFill>
                <a:latin typeface="+mj-lt"/>
              </a:rPr>
              <a:t>Prazo: </a:t>
            </a:r>
            <a:r>
              <a:rPr lang="pt-BR" sz="2600" dirty="0">
                <a:solidFill>
                  <a:schemeClr val="tx1">
                    <a:lumMod val="75000"/>
                    <a:lumOff val="25000"/>
                  </a:schemeClr>
                </a:solidFill>
                <a:latin typeface="+mj-lt"/>
              </a:rPr>
              <a:t>A partir da Convenção até a diplomação. O fato abusivo , entretanto, pode ter ocorrido antes da convenção</a:t>
            </a:r>
          </a:p>
          <a:p>
            <a:pPr marL="0" indent="0" algn="just">
              <a:buNone/>
            </a:pPr>
            <a:r>
              <a:rPr lang="pt-BR" sz="2600" b="1" dirty="0">
                <a:solidFill>
                  <a:schemeClr val="tx1">
                    <a:lumMod val="75000"/>
                    <a:lumOff val="25000"/>
                  </a:schemeClr>
                </a:solidFill>
                <a:latin typeface="+mj-lt"/>
              </a:rPr>
              <a:t>Competência: </a:t>
            </a:r>
            <a:r>
              <a:rPr lang="pt-BR" sz="2600" dirty="0">
                <a:solidFill>
                  <a:schemeClr val="tx1">
                    <a:lumMod val="75000"/>
                    <a:lumOff val="25000"/>
                  </a:schemeClr>
                </a:solidFill>
                <a:latin typeface="+mj-lt"/>
              </a:rPr>
              <a:t>Municipais – Juízes Eleitorais;  Estaduais – </a:t>
            </a:r>
            <a:r>
              <a:rPr lang="pt-BR" sz="2600" dirty="0" err="1">
                <a:solidFill>
                  <a:schemeClr val="tx1">
                    <a:lumMod val="75000"/>
                    <a:lumOff val="25000"/>
                  </a:schemeClr>
                </a:solidFill>
                <a:latin typeface="+mj-lt"/>
              </a:rPr>
              <a:t>TREs</a:t>
            </a:r>
            <a:r>
              <a:rPr lang="pt-BR" sz="2600" dirty="0">
                <a:solidFill>
                  <a:schemeClr val="tx1">
                    <a:lumMod val="75000"/>
                    <a:lumOff val="25000"/>
                  </a:schemeClr>
                </a:solidFill>
                <a:latin typeface="+mj-lt"/>
              </a:rPr>
              <a:t> (Corregedor);  e  Federais – TSE.</a:t>
            </a:r>
          </a:p>
          <a:p>
            <a:pPr marL="0" indent="0" algn="just">
              <a:buNone/>
            </a:pPr>
            <a:endParaRPr lang="pt-BR" sz="2600" dirty="0">
              <a:solidFill>
                <a:schemeClr val="tx1">
                  <a:lumMod val="75000"/>
                  <a:lumOff val="25000"/>
                </a:schemeClr>
              </a:solidFill>
              <a:latin typeface="+mj-lt"/>
            </a:endParaRPr>
          </a:p>
          <a:p>
            <a:pPr marL="0" indent="0" algn="just">
              <a:buNone/>
            </a:pPr>
            <a:r>
              <a:rPr lang="pt-BR" sz="2600" b="1" dirty="0">
                <a:solidFill>
                  <a:schemeClr val="tx1">
                    <a:lumMod val="75000"/>
                    <a:lumOff val="25000"/>
                  </a:schemeClr>
                </a:solidFill>
                <a:latin typeface="+mj-lt"/>
              </a:rPr>
              <a:t>Fundamento Legal:</a:t>
            </a:r>
            <a:r>
              <a:rPr lang="pt-BR" sz="2600" dirty="0">
                <a:solidFill>
                  <a:schemeClr val="tx1">
                    <a:lumMod val="75000"/>
                    <a:lumOff val="25000"/>
                  </a:schemeClr>
                </a:solidFill>
                <a:latin typeface="+mj-lt"/>
              </a:rPr>
              <a:t> LC nº 64/90, </a:t>
            </a:r>
            <a:r>
              <a:rPr lang="pt-BR" sz="2600" dirty="0" err="1">
                <a:solidFill>
                  <a:schemeClr val="tx1">
                    <a:lumMod val="75000"/>
                    <a:lumOff val="25000"/>
                  </a:schemeClr>
                </a:solidFill>
                <a:latin typeface="+mj-lt"/>
              </a:rPr>
              <a:t>arts</a:t>
            </a:r>
            <a:r>
              <a:rPr lang="pt-BR" sz="2600" dirty="0">
                <a:solidFill>
                  <a:schemeClr val="tx1">
                    <a:lumMod val="75000"/>
                    <a:lumOff val="25000"/>
                  </a:schemeClr>
                </a:solidFill>
                <a:latin typeface="+mj-lt"/>
              </a:rPr>
              <a:t>. 1º, I, d e h, 19 e 22, XIV </a:t>
            </a:r>
          </a:p>
          <a:p>
            <a:pPr marL="0" indent="0" algn="just">
              <a:buNone/>
            </a:pPr>
            <a:endParaRPr lang="pt-BR" sz="2600" dirty="0">
              <a:solidFill>
                <a:schemeClr val="tx1">
                  <a:lumMod val="75000"/>
                  <a:lumOff val="25000"/>
                </a:schemeClr>
              </a:solidFill>
              <a:latin typeface="+mj-lt"/>
            </a:endParaRP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32273922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Ação de Investigação Judicial Eleitoral</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950066"/>
            <a:ext cx="10854813" cy="5273753"/>
          </a:xfrm>
        </p:spPr>
        <p:txBody>
          <a:bodyPr>
            <a:normAutofit fontScale="70000" lnSpcReduction="20000"/>
          </a:bodyPr>
          <a:lstStyle/>
          <a:p>
            <a:pPr marL="0" indent="0" algn="just">
              <a:buNone/>
            </a:pPr>
            <a:r>
              <a:rPr lang="pt-BR" sz="2800" b="1" dirty="0">
                <a:solidFill>
                  <a:schemeClr val="tx1">
                    <a:lumMod val="75000"/>
                    <a:lumOff val="25000"/>
                  </a:schemeClr>
                </a:solidFill>
                <a:latin typeface="+mj-lt"/>
              </a:rPr>
              <a:t>Art. 1º , I , d)</a:t>
            </a:r>
            <a:r>
              <a:rPr lang="pt-BR" sz="2800" dirty="0">
                <a:solidFill>
                  <a:schemeClr val="tx1">
                    <a:lumMod val="75000"/>
                    <a:lumOff val="25000"/>
                  </a:schemeClr>
                </a:solidFill>
                <a:latin typeface="+mj-lt"/>
              </a:rPr>
              <a:t> os que tenham contra sua pessoa representação julgada procedente pela Justiça Eleitoral, em decisão transitada em julgado ou proferida por órgão colegiado, em processo de apuração de abuso do poder econômico ou político, para a eleição na qual concorrem ou tenham sido diplomados, bem como para as que se realizarem nos 8 (oito) anos seguintes;  </a:t>
            </a:r>
          </a:p>
          <a:p>
            <a:pPr marL="0" indent="0" algn="just">
              <a:buNone/>
            </a:pPr>
            <a:r>
              <a:rPr lang="pt-BR" sz="2800" b="1" dirty="0">
                <a:solidFill>
                  <a:schemeClr val="tx1">
                    <a:lumMod val="75000"/>
                    <a:lumOff val="25000"/>
                  </a:schemeClr>
                </a:solidFill>
                <a:latin typeface="+mj-lt"/>
              </a:rPr>
              <a:t>Art. 1º , I , h)</a:t>
            </a:r>
            <a:r>
              <a:rPr lang="pt-BR" sz="2800" dirty="0">
                <a:solidFill>
                  <a:schemeClr val="tx1">
                    <a:lumMod val="75000"/>
                    <a:lumOff val="25000"/>
                  </a:schemeClr>
                </a:solidFill>
                <a:latin typeface="+mj-lt"/>
              </a:rPr>
              <a:t> os detentores de cargo na administração pública direta, indireta ou fundacional, que beneficiarem a si ou a terceiros, pelo abuso do poder econômico ou político, que forem condenados em decisão transitada em julgado ou proferida por órgão judicial colegiado, para a eleição na qual concorrem ou tenham sido diplomados, bem como para as que se realizarem nos 8 (oito) anos seguintes;</a:t>
            </a:r>
          </a:p>
          <a:p>
            <a:pPr marL="0" indent="0" algn="just">
              <a:buNone/>
            </a:pPr>
            <a:r>
              <a:rPr lang="pt-BR" sz="2800" b="1" dirty="0">
                <a:solidFill>
                  <a:schemeClr val="tx1">
                    <a:lumMod val="75000"/>
                    <a:lumOff val="25000"/>
                  </a:schemeClr>
                </a:solidFill>
                <a:latin typeface="+mj-lt"/>
              </a:rPr>
              <a:t>Art. 19. </a:t>
            </a:r>
            <a:r>
              <a:rPr lang="pt-BR" sz="2800" dirty="0">
                <a:solidFill>
                  <a:schemeClr val="tx1">
                    <a:lumMod val="75000"/>
                    <a:lumOff val="25000"/>
                  </a:schemeClr>
                </a:solidFill>
                <a:latin typeface="+mj-lt"/>
              </a:rPr>
              <a:t>As transgressões pertinentes à origem de valores pecuniários, abuso do poder econômico ou político, em detrimento da liberdade de voto, serão apuradas mediante investigações jurisdicionais realizadas pelo Corregedor-Geral e Corregedores Regionais Eleitorais.</a:t>
            </a:r>
          </a:p>
          <a:p>
            <a:pPr marL="0" indent="0" algn="just">
              <a:buNone/>
            </a:pPr>
            <a:r>
              <a:rPr lang="pt-BR" sz="2800" b="1" dirty="0">
                <a:solidFill>
                  <a:schemeClr val="tx1">
                    <a:lumMod val="75000"/>
                    <a:lumOff val="25000"/>
                  </a:schemeClr>
                </a:solidFill>
                <a:latin typeface="+mj-lt"/>
              </a:rPr>
              <a:t>Art.22 XIV –</a:t>
            </a:r>
            <a:r>
              <a:rPr lang="pt-BR" sz="2800" dirty="0">
                <a:solidFill>
                  <a:schemeClr val="tx1">
                    <a:lumMod val="75000"/>
                    <a:lumOff val="25000"/>
                  </a:schemeClr>
                </a:solidFill>
                <a:latin typeface="+mj-lt"/>
              </a:rPr>
              <a:t> julgada procedente a representação, ainda que após a proclamação dos eleitos, o Tribunal declarará a inelegibilidade do representado, </a:t>
            </a:r>
            <a:r>
              <a:rPr lang="pt-BR" sz="2800" dirty="0" err="1">
                <a:solidFill>
                  <a:schemeClr val="tx1">
                    <a:lumMod val="75000"/>
                    <a:lumOff val="25000"/>
                  </a:schemeClr>
                </a:solidFill>
                <a:latin typeface="+mj-lt"/>
              </a:rPr>
              <a:t>cominando-lhes</a:t>
            </a:r>
            <a:r>
              <a:rPr lang="pt-BR" sz="2800" dirty="0">
                <a:solidFill>
                  <a:schemeClr val="tx1">
                    <a:lumMod val="75000"/>
                    <a:lumOff val="25000"/>
                  </a:schemeClr>
                </a:solidFill>
                <a:latin typeface="+mj-lt"/>
              </a:rPr>
              <a:t> sanção de inelegibilidade para as eleições a se realizarem nos 8 (oito) anos subsequentes à eleição em que se verificou, além da cassação do registro ou diploma do candidato diretamente beneficiado pela interferência do poder econômico ou pelo desvio ou abuso do poder de autoridade ou dos meios de comunicação, determinando a remessa dos autos ao Ministério Público Eleitoral, para instauração de processo disciplinar, se for o caso, e de ação penal; </a:t>
            </a:r>
          </a:p>
          <a:p>
            <a:pPr marL="0" indent="0" algn="just">
              <a:buNone/>
            </a:pPr>
            <a:endParaRPr lang="pt-BR" sz="2600" dirty="0">
              <a:solidFill>
                <a:schemeClr val="tx1">
                  <a:lumMod val="75000"/>
                  <a:lumOff val="25000"/>
                </a:schemeClr>
              </a:solidFill>
              <a:latin typeface="+mj-lt"/>
            </a:endParaRP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37023666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Captação ou Gasto Ilícito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48929" y="1053297"/>
            <a:ext cx="10854813" cy="5362251"/>
          </a:xfrm>
        </p:spPr>
        <p:txBody>
          <a:bodyPr>
            <a:normAutofit lnSpcReduction="10000"/>
          </a:bodyPr>
          <a:lstStyle/>
          <a:p>
            <a:pPr marL="0" indent="0" algn="just">
              <a:buNone/>
            </a:pPr>
            <a:r>
              <a:rPr lang="pt-BR" sz="2200" b="1" dirty="0">
                <a:solidFill>
                  <a:schemeClr val="tx1">
                    <a:lumMod val="75000"/>
                    <a:lumOff val="25000"/>
                  </a:schemeClr>
                </a:solidFill>
                <a:latin typeface="+mj-lt"/>
              </a:rPr>
              <a:t>Legitimidade Ativa: </a:t>
            </a:r>
            <a:r>
              <a:rPr lang="pt-BR" sz="2200" dirty="0">
                <a:solidFill>
                  <a:schemeClr val="tx1">
                    <a:lumMod val="75000"/>
                    <a:lumOff val="25000"/>
                  </a:schemeClr>
                </a:solidFill>
                <a:latin typeface="+mj-lt"/>
              </a:rPr>
              <a:t>candidato, pré-candidato, partido, coligação e MP.</a:t>
            </a:r>
          </a:p>
          <a:p>
            <a:pPr algn="just"/>
            <a:endParaRPr lang="pt-BR" sz="2200" dirty="0">
              <a:solidFill>
                <a:schemeClr val="tx1">
                  <a:lumMod val="75000"/>
                  <a:lumOff val="25000"/>
                </a:schemeClr>
              </a:solidFill>
              <a:latin typeface="+mj-lt"/>
            </a:endParaRPr>
          </a:p>
          <a:p>
            <a:pPr marL="0" indent="0" algn="just">
              <a:buNone/>
            </a:pPr>
            <a:r>
              <a:rPr lang="pt-BR" sz="2200" b="1" dirty="0">
                <a:solidFill>
                  <a:schemeClr val="tx1">
                    <a:lumMod val="75000"/>
                    <a:lumOff val="25000"/>
                  </a:schemeClr>
                </a:solidFill>
                <a:latin typeface="+mj-lt"/>
              </a:rPr>
              <a:t>Legitimidade Passiva: </a:t>
            </a:r>
            <a:r>
              <a:rPr lang="pt-BR" sz="2200" dirty="0">
                <a:solidFill>
                  <a:schemeClr val="tx1">
                    <a:lumMod val="75000"/>
                    <a:lumOff val="25000"/>
                  </a:schemeClr>
                </a:solidFill>
                <a:latin typeface="+mj-lt"/>
              </a:rPr>
              <a:t>candidato, pré-candidato ou qualquer pessoa que contribuiu para a prática abusiva. Em cargo majoritário, há a necessidade de participar o vice ou suplente - litisconsórcio necessário unitário.</a:t>
            </a:r>
          </a:p>
          <a:p>
            <a:pPr algn="just"/>
            <a:endParaRPr lang="pt-BR" sz="2200" dirty="0">
              <a:solidFill>
                <a:schemeClr val="tx1">
                  <a:lumMod val="75000"/>
                  <a:lumOff val="25000"/>
                </a:schemeClr>
              </a:solidFill>
              <a:latin typeface="+mj-lt"/>
            </a:endParaRPr>
          </a:p>
          <a:p>
            <a:pPr marL="0" indent="0">
              <a:buNone/>
            </a:pPr>
            <a:r>
              <a:rPr lang="pt-BR" sz="2200" b="1" dirty="0">
                <a:solidFill>
                  <a:schemeClr val="tx1">
                    <a:lumMod val="75000"/>
                    <a:lumOff val="25000"/>
                  </a:schemeClr>
                </a:solidFill>
                <a:latin typeface="+mj-lt"/>
              </a:rPr>
              <a:t>Prazo: </a:t>
            </a:r>
            <a:r>
              <a:rPr lang="pt-BR" sz="2200" dirty="0">
                <a:solidFill>
                  <a:schemeClr val="tx1">
                    <a:lumMod val="75000"/>
                    <a:lumOff val="25000"/>
                  </a:schemeClr>
                </a:solidFill>
                <a:latin typeface="+mj-lt"/>
              </a:rPr>
              <a:t>Até 15 dias após a diplomação</a:t>
            </a:r>
          </a:p>
          <a:p>
            <a:endParaRPr lang="pt-BR" sz="2200" dirty="0">
              <a:solidFill>
                <a:schemeClr val="tx1">
                  <a:lumMod val="75000"/>
                  <a:lumOff val="25000"/>
                </a:schemeClr>
              </a:solidFill>
              <a:latin typeface="+mj-lt"/>
            </a:endParaRPr>
          </a:p>
          <a:p>
            <a:pPr marL="0" indent="0">
              <a:buNone/>
            </a:pPr>
            <a:r>
              <a:rPr lang="pt-BR" sz="2200" b="1" dirty="0">
                <a:solidFill>
                  <a:schemeClr val="tx1">
                    <a:lumMod val="75000"/>
                    <a:lumOff val="25000"/>
                  </a:schemeClr>
                </a:solidFill>
                <a:latin typeface="+mj-lt"/>
              </a:rPr>
              <a:t>Rito: </a:t>
            </a:r>
            <a:r>
              <a:rPr lang="pt-BR" sz="2200" dirty="0">
                <a:solidFill>
                  <a:schemeClr val="tx1">
                    <a:lumMod val="75000"/>
                    <a:lumOff val="25000"/>
                  </a:schemeClr>
                </a:solidFill>
                <a:latin typeface="+mj-lt"/>
              </a:rPr>
              <a:t>Art. 22 da LC 64/90</a:t>
            </a:r>
          </a:p>
          <a:p>
            <a:endParaRPr lang="pt-BR" sz="2200" b="1" dirty="0">
              <a:solidFill>
                <a:schemeClr val="tx1">
                  <a:lumMod val="75000"/>
                  <a:lumOff val="25000"/>
                </a:schemeClr>
              </a:solidFill>
              <a:latin typeface="+mj-lt"/>
            </a:endParaRPr>
          </a:p>
          <a:p>
            <a:pPr marL="0" indent="0">
              <a:buNone/>
            </a:pPr>
            <a:r>
              <a:rPr lang="pt-BR" sz="2200" b="1" dirty="0">
                <a:solidFill>
                  <a:schemeClr val="tx1">
                    <a:lumMod val="75000"/>
                    <a:lumOff val="25000"/>
                  </a:schemeClr>
                </a:solidFill>
                <a:latin typeface="+mj-lt"/>
              </a:rPr>
              <a:t>Competência: </a:t>
            </a:r>
            <a:r>
              <a:rPr lang="pt-BR" sz="2200" dirty="0">
                <a:solidFill>
                  <a:schemeClr val="tx1">
                    <a:lumMod val="75000"/>
                    <a:lumOff val="25000"/>
                  </a:schemeClr>
                </a:solidFill>
                <a:latin typeface="+mj-lt"/>
              </a:rPr>
              <a:t>Municipais – Juízes Eleitorais;  Estaduais – </a:t>
            </a:r>
            <a:r>
              <a:rPr lang="pt-BR" sz="2200" dirty="0" err="1">
                <a:solidFill>
                  <a:schemeClr val="tx1">
                    <a:lumMod val="75000"/>
                    <a:lumOff val="25000"/>
                  </a:schemeClr>
                </a:solidFill>
                <a:latin typeface="+mj-lt"/>
              </a:rPr>
              <a:t>TREs</a:t>
            </a:r>
            <a:r>
              <a:rPr lang="pt-BR" sz="2200" dirty="0">
                <a:solidFill>
                  <a:schemeClr val="tx1">
                    <a:lumMod val="75000"/>
                    <a:lumOff val="25000"/>
                  </a:schemeClr>
                </a:solidFill>
                <a:latin typeface="+mj-lt"/>
              </a:rPr>
              <a:t> (Juiz Auxiliar);  e  Federais – TSE.</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18177082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Captação ou Gasto Ilícito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48929" y="1053297"/>
            <a:ext cx="10854813" cy="5362251"/>
          </a:xfrm>
        </p:spPr>
        <p:txBody>
          <a:bodyPr>
            <a:normAutofit lnSpcReduction="10000"/>
          </a:bodyPr>
          <a:lstStyle/>
          <a:p>
            <a:pPr marL="0" indent="0">
              <a:buNone/>
            </a:pPr>
            <a:r>
              <a:rPr lang="pt-BR" sz="2400" b="1" dirty="0">
                <a:latin typeface="+mj-lt"/>
              </a:rPr>
              <a:t>Fundamento Legal: </a:t>
            </a:r>
          </a:p>
          <a:p>
            <a:pPr marL="0" indent="0" algn="just">
              <a:buNone/>
            </a:pPr>
            <a:r>
              <a:rPr lang="pt-BR" sz="2400" b="1" dirty="0">
                <a:latin typeface="+mj-lt"/>
              </a:rPr>
              <a:t>Lei 9.504/97 - Art. 30-A. </a:t>
            </a:r>
            <a:r>
              <a:rPr lang="pt-BR" sz="2400" dirty="0">
                <a:latin typeface="+mj-lt"/>
              </a:rPr>
              <a:t> Qualquer partido político ou coligação poderá representar à Justiça Eleitoral, no prazo de 15 (quinze) dias da diplomação, relatando fatos e indicando provas, e pedir a abertura de investigação judicial para apurar condutas em desacordo com as normas desta Lei, relativas à arrecadação e gastos de recursos. </a:t>
            </a:r>
          </a:p>
          <a:p>
            <a:pPr marL="0" indent="0" algn="just">
              <a:buNone/>
            </a:pPr>
            <a:r>
              <a:rPr lang="pt-BR" sz="2400" dirty="0">
                <a:latin typeface="+mj-lt"/>
              </a:rPr>
              <a:t>§ 1</a:t>
            </a:r>
            <a:r>
              <a:rPr lang="pt-BR" sz="2400" u="sng" baseline="30000" dirty="0">
                <a:latin typeface="+mj-lt"/>
              </a:rPr>
              <a:t>o</a:t>
            </a:r>
            <a:r>
              <a:rPr lang="pt-BR" sz="2400" dirty="0">
                <a:latin typeface="+mj-lt"/>
              </a:rPr>
              <a:t>  Na apuração deste artigo, aplicar-se-á o procedimento previsto no art. 22 da LC 64/90. </a:t>
            </a:r>
          </a:p>
          <a:p>
            <a:pPr marL="0" indent="0" algn="just">
              <a:buNone/>
            </a:pPr>
            <a:r>
              <a:rPr lang="pt-BR" sz="2400" dirty="0">
                <a:latin typeface="+mj-lt"/>
              </a:rPr>
              <a:t>§ 2</a:t>
            </a:r>
            <a:r>
              <a:rPr lang="pt-BR" sz="2400" u="sng" baseline="30000" dirty="0">
                <a:latin typeface="+mj-lt"/>
              </a:rPr>
              <a:t>o</a:t>
            </a:r>
            <a:r>
              <a:rPr lang="pt-BR" sz="2400" dirty="0">
                <a:latin typeface="+mj-lt"/>
              </a:rPr>
              <a:t>  Comprovados captação ou gastos ilícitos de recursos, para fins eleitorais, será negado diploma ao candidato, ou cassado, se já houver sido outorgado. </a:t>
            </a:r>
          </a:p>
          <a:p>
            <a:pPr marL="0" indent="0" algn="just">
              <a:buNone/>
            </a:pPr>
            <a:r>
              <a:rPr lang="pt-BR" sz="2400" dirty="0">
                <a:latin typeface="+mj-lt"/>
              </a:rPr>
              <a:t>§ 3</a:t>
            </a:r>
            <a:r>
              <a:rPr lang="pt-BR" sz="2400" u="sng" baseline="30000" dirty="0">
                <a:latin typeface="+mj-lt"/>
              </a:rPr>
              <a:t>o</a:t>
            </a:r>
            <a:r>
              <a:rPr lang="pt-BR" sz="2400" dirty="0">
                <a:latin typeface="+mj-lt"/>
              </a:rPr>
              <a:t>  O prazo de recurso contra decisões proferidas em representações propostas com base neste artigo será de 3 (três) dias, a contar da data da publicação do julgamento no Diário Oficial.</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9796229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Captação Ilícita de Sufrágio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48929" y="1053297"/>
            <a:ext cx="10854813" cy="5362251"/>
          </a:xfrm>
        </p:spPr>
        <p:txBody>
          <a:bodyPr>
            <a:normAutofit lnSpcReduction="10000"/>
          </a:bodyPr>
          <a:lstStyle/>
          <a:p>
            <a:pPr marL="0" indent="0" algn="just">
              <a:buNone/>
            </a:pPr>
            <a:r>
              <a:rPr lang="pt-BR" sz="2400" b="1" dirty="0">
                <a:solidFill>
                  <a:schemeClr val="tx1">
                    <a:lumMod val="75000"/>
                    <a:lumOff val="25000"/>
                  </a:schemeClr>
                </a:solidFill>
                <a:latin typeface="+mj-lt"/>
              </a:rPr>
              <a:t>Legitimidade Ativa: </a:t>
            </a:r>
            <a:r>
              <a:rPr lang="pt-BR" sz="2400" dirty="0">
                <a:solidFill>
                  <a:schemeClr val="tx1">
                    <a:lumMod val="75000"/>
                    <a:lumOff val="25000"/>
                  </a:schemeClr>
                </a:solidFill>
                <a:latin typeface="+mj-lt"/>
              </a:rPr>
              <a:t>candidato, pré-candidato, partido, coligação e MP.</a:t>
            </a:r>
          </a:p>
          <a:p>
            <a:pPr algn="just"/>
            <a:endParaRPr lang="pt-BR" sz="2400" dirty="0">
              <a:solidFill>
                <a:schemeClr val="tx1">
                  <a:lumMod val="75000"/>
                  <a:lumOff val="25000"/>
                </a:schemeClr>
              </a:solidFill>
              <a:latin typeface="+mj-lt"/>
            </a:endParaRPr>
          </a:p>
          <a:p>
            <a:pPr marL="0" indent="0" algn="just">
              <a:buNone/>
            </a:pPr>
            <a:r>
              <a:rPr lang="pt-BR" sz="2400" b="1" dirty="0">
                <a:solidFill>
                  <a:schemeClr val="tx1">
                    <a:lumMod val="75000"/>
                    <a:lumOff val="25000"/>
                  </a:schemeClr>
                </a:solidFill>
                <a:latin typeface="+mj-lt"/>
              </a:rPr>
              <a:t>Legitimidade Passiva: </a:t>
            </a:r>
            <a:r>
              <a:rPr lang="pt-BR" sz="2400" dirty="0">
                <a:solidFill>
                  <a:schemeClr val="tx1">
                    <a:lumMod val="75000"/>
                    <a:lumOff val="25000"/>
                  </a:schemeClr>
                </a:solidFill>
                <a:latin typeface="+mj-lt"/>
              </a:rPr>
              <a:t>Qualquer pessoa, candidato ou não, desde que atue em benefício de candidatura. </a:t>
            </a:r>
          </a:p>
          <a:p>
            <a:pPr algn="just"/>
            <a:endParaRPr lang="pt-BR" sz="2400" dirty="0">
              <a:solidFill>
                <a:schemeClr val="tx1">
                  <a:lumMod val="75000"/>
                  <a:lumOff val="25000"/>
                </a:schemeClr>
              </a:solidFill>
              <a:latin typeface="+mj-lt"/>
            </a:endParaRPr>
          </a:p>
          <a:p>
            <a:pPr marL="0" indent="0">
              <a:buNone/>
            </a:pPr>
            <a:r>
              <a:rPr lang="pt-BR" sz="2400" b="1" dirty="0">
                <a:solidFill>
                  <a:schemeClr val="tx1">
                    <a:lumMod val="75000"/>
                    <a:lumOff val="25000"/>
                  </a:schemeClr>
                </a:solidFill>
                <a:latin typeface="+mj-lt"/>
              </a:rPr>
              <a:t>Prazo: </a:t>
            </a:r>
            <a:r>
              <a:rPr lang="pt-BR" sz="2400" dirty="0">
                <a:solidFill>
                  <a:schemeClr val="tx1">
                    <a:lumMod val="75000"/>
                    <a:lumOff val="25000"/>
                  </a:schemeClr>
                </a:solidFill>
                <a:latin typeface="+mj-lt"/>
              </a:rPr>
              <a:t>A partir do registro de candidatura até a data da diplomação</a:t>
            </a:r>
          </a:p>
          <a:p>
            <a:endParaRPr lang="pt-BR" sz="2400" dirty="0">
              <a:solidFill>
                <a:schemeClr val="tx1">
                  <a:lumMod val="75000"/>
                  <a:lumOff val="25000"/>
                </a:schemeClr>
              </a:solidFill>
              <a:latin typeface="+mj-lt"/>
            </a:endParaRPr>
          </a:p>
          <a:p>
            <a:pPr marL="0" indent="0">
              <a:buNone/>
            </a:pPr>
            <a:r>
              <a:rPr lang="pt-BR" sz="2400" b="1" dirty="0">
                <a:solidFill>
                  <a:schemeClr val="tx1">
                    <a:lumMod val="75000"/>
                    <a:lumOff val="25000"/>
                  </a:schemeClr>
                </a:solidFill>
                <a:latin typeface="+mj-lt"/>
              </a:rPr>
              <a:t>Rito: </a:t>
            </a:r>
            <a:r>
              <a:rPr lang="pt-BR" sz="2400" dirty="0">
                <a:solidFill>
                  <a:schemeClr val="tx1">
                    <a:lumMod val="75000"/>
                    <a:lumOff val="25000"/>
                  </a:schemeClr>
                </a:solidFill>
                <a:latin typeface="+mj-lt"/>
              </a:rPr>
              <a:t>Art. 22 da LC 64/90</a:t>
            </a:r>
          </a:p>
          <a:p>
            <a:endParaRPr lang="pt-BR" sz="2400" b="1" dirty="0">
              <a:solidFill>
                <a:schemeClr val="tx1">
                  <a:lumMod val="75000"/>
                  <a:lumOff val="25000"/>
                </a:schemeClr>
              </a:solidFill>
              <a:latin typeface="+mj-lt"/>
            </a:endParaRPr>
          </a:p>
          <a:p>
            <a:pPr marL="0" indent="0">
              <a:buNone/>
            </a:pPr>
            <a:r>
              <a:rPr lang="pt-BR" sz="2400" b="1" dirty="0">
                <a:solidFill>
                  <a:schemeClr val="tx1">
                    <a:lumMod val="75000"/>
                    <a:lumOff val="25000"/>
                  </a:schemeClr>
                </a:solidFill>
                <a:latin typeface="+mj-lt"/>
              </a:rPr>
              <a:t>Competência: </a:t>
            </a:r>
            <a:r>
              <a:rPr lang="pt-BR" sz="2400" dirty="0">
                <a:solidFill>
                  <a:schemeClr val="tx1">
                    <a:lumMod val="75000"/>
                    <a:lumOff val="25000"/>
                  </a:schemeClr>
                </a:solidFill>
                <a:latin typeface="+mj-lt"/>
              </a:rPr>
              <a:t>Municipais – Juízes Eleitorais;  Estaduais – </a:t>
            </a:r>
            <a:r>
              <a:rPr lang="pt-BR" sz="2400" dirty="0" err="1">
                <a:solidFill>
                  <a:schemeClr val="tx1">
                    <a:lumMod val="75000"/>
                    <a:lumOff val="25000"/>
                  </a:schemeClr>
                </a:solidFill>
                <a:latin typeface="+mj-lt"/>
              </a:rPr>
              <a:t>TREs</a:t>
            </a:r>
            <a:r>
              <a:rPr lang="pt-BR" sz="2400" dirty="0">
                <a:solidFill>
                  <a:schemeClr val="tx1">
                    <a:lumMod val="75000"/>
                    <a:lumOff val="25000"/>
                  </a:schemeClr>
                </a:solidFill>
                <a:latin typeface="+mj-lt"/>
              </a:rPr>
              <a:t> (Juiz Auxiliar);  e  Federais – TSE.</a:t>
            </a:r>
          </a:p>
          <a:p>
            <a:endParaRPr lang="pt-BR" sz="2400" b="1" dirty="0">
              <a:latin typeface="+mj-lt"/>
            </a:endParaRP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42322744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Captação Ilícita de Sufrágio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48929" y="1053297"/>
            <a:ext cx="10854813" cy="5362251"/>
          </a:xfrm>
        </p:spPr>
        <p:txBody>
          <a:bodyPr>
            <a:normAutofit fontScale="92500" lnSpcReduction="10000"/>
          </a:bodyPr>
          <a:lstStyle/>
          <a:p>
            <a:pPr marL="0" indent="0">
              <a:buNone/>
            </a:pPr>
            <a:r>
              <a:rPr lang="pt-BR" sz="2400" b="1" dirty="0">
                <a:latin typeface="+mj-lt"/>
              </a:rPr>
              <a:t>Fundamento Legal: </a:t>
            </a:r>
          </a:p>
          <a:p>
            <a:pPr marL="0" indent="0" algn="just">
              <a:buNone/>
            </a:pPr>
            <a:r>
              <a:rPr lang="pt-BR" sz="2400" b="1" dirty="0">
                <a:latin typeface="+mj-lt"/>
              </a:rPr>
              <a:t>Lei 9.504/97 - Art. 41-A. </a:t>
            </a:r>
            <a:r>
              <a:rPr lang="pt-BR" sz="2400" dirty="0">
                <a:latin typeface="+mj-lt"/>
              </a:rPr>
              <a:t>Constitui captação de sufrágio, vedada por esta Lei, o candidato doar, oferecer, prometer, ou entregar, ao eleitor, com o fim de obter-lhe o voto, bem ou vantagem pessoal de qualquer natureza, inclusive emprego ou função pública, desde o registro da candidatura até o dia da eleição, inclusive, sob pena de multa de 1mil a 50mil Ufir, e cassação do registro ou do diploma, observado o procedimento previsto no art. 22 da LC 94/90</a:t>
            </a:r>
          </a:p>
          <a:p>
            <a:pPr marL="0" indent="0" algn="just">
              <a:buNone/>
            </a:pPr>
            <a:r>
              <a:rPr lang="pt-BR" sz="2400" dirty="0">
                <a:latin typeface="+mj-lt"/>
              </a:rPr>
              <a:t>§ 1</a:t>
            </a:r>
            <a:r>
              <a:rPr lang="pt-BR" sz="2400" u="sng" baseline="30000" dirty="0">
                <a:latin typeface="+mj-lt"/>
              </a:rPr>
              <a:t>o</a:t>
            </a:r>
            <a:r>
              <a:rPr lang="pt-BR" sz="2400" dirty="0">
                <a:latin typeface="+mj-lt"/>
              </a:rPr>
              <a:t>  Para a caracterização da conduta ilícita, é desnecessário o pedido explícito de votos, bastando a evidência do dolo, consistente no especial fim de agir. </a:t>
            </a:r>
          </a:p>
          <a:p>
            <a:pPr marL="0" indent="0" algn="just">
              <a:buNone/>
            </a:pPr>
            <a:r>
              <a:rPr lang="pt-BR" sz="2400" dirty="0">
                <a:latin typeface="+mj-lt"/>
              </a:rPr>
              <a:t>§ 2</a:t>
            </a:r>
            <a:r>
              <a:rPr lang="pt-BR" sz="2400" u="sng" baseline="30000" dirty="0">
                <a:latin typeface="+mj-lt"/>
              </a:rPr>
              <a:t>o</a:t>
            </a:r>
            <a:r>
              <a:rPr lang="pt-BR" sz="2400" dirty="0">
                <a:latin typeface="+mj-lt"/>
              </a:rPr>
              <a:t>  As sanções previstas no caput aplicam-se contra quem praticar atos de violência ou grave ameaça a pessoa, com o fim de obter-lhe o voto. </a:t>
            </a:r>
          </a:p>
          <a:p>
            <a:pPr marL="0" indent="0" algn="just">
              <a:buNone/>
            </a:pPr>
            <a:r>
              <a:rPr lang="pt-BR" sz="2400" dirty="0">
                <a:latin typeface="+mj-lt"/>
              </a:rPr>
              <a:t>§ 3</a:t>
            </a:r>
            <a:r>
              <a:rPr lang="pt-BR" sz="2400" u="sng" baseline="30000" dirty="0">
                <a:latin typeface="+mj-lt"/>
              </a:rPr>
              <a:t>o</a:t>
            </a:r>
            <a:r>
              <a:rPr lang="pt-BR" sz="2400" dirty="0">
                <a:latin typeface="+mj-lt"/>
              </a:rPr>
              <a:t>  A representação contra as condutas vedadas no caput poderá ser ajuizada até a data </a:t>
            </a:r>
            <a:r>
              <a:rPr lang="pt-BR" sz="2400" dirty="0" smtClean="0">
                <a:latin typeface="+mj-lt"/>
              </a:rPr>
              <a:t>da diplomação</a:t>
            </a:r>
            <a:r>
              <a:rPr lang="pt-BR" sz="2400" dirty="0">
                <a:latin typeface="+mj-lt"/>
              </a:rPr>
              <a:t>. </a:t>
            </a:r>
          </a:p>
          <a:p>
            <a:pPr marL="0" indent="0" algn="just">
              <a:buNone/>
            </a:pPr>
            <a:r>
              <a:rPr lang="pt-BR" sz="2400" dirty="0">
                <a:latin typeface="+mj-lt"/>
              </a:rPr>
              <a:t>§ 4</a:t>
            </a:r>
            <a:r>
              <a:rPr lang="pt-BR" sz="2400" u="sng" baseline="30000" dirty="0">
                <a:latin typeface="+mj-lt"/>
              </a:rPr>
              <a:t>o</a:t>
            </a:r>
            <a:r>
              <a:rPr lang="pt-BR" sz="2400" dirty="0">
                <a:latin typeface="+mj-lt"/>
              </a:rPr>
              <a:t>  O prazo de recurso contra decisões proferidas com base neste artigo será de 3 (três) dias, a contar da data da publicação do julgamento no Diário Oficial.</a:t>
            </a:r>
          </a:p>
          <a:p>
            <a:endParaRPr lang="pt-BR" sz="2400" b="1" dirty="0">
              <a:latin typeface="+mj-lt"/>
            </a:endParaRP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648878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189303"/>
            <a:ext cx="9601200" cy="1142385"/>
          </a:xfrm>
        </p:spPr>
        <p:txBody>
          <a:bodyPr>
            <a:noAutofit/>
          </a:bodyPr>
          <a:lstStyle/>
          <a:p>
            <a:pPr algn="ctr"/>
            <a:r>
              <a:rPr lang="pt-BR" sz="3600" dirty="0" smtClean="0">
                <a:solidFill>
                  <a:schemeClr val="accent1">
                    <a:lumMod val="75000"/>
                  </a:schemeClr>
                </a:solidFill>
              </a:rPr>
              <a:t>Ação Conduta Vedada a Agente Público</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604684" y="950066"/>
            <a:ext cx="10854813" cy="5494979"/>
          </a:xfrm>
        </p:spPr>
        <p:txBody>
          <a:bodyPr>
            <a:normAutofit/>
          </a:bodyPr>
          <a:lstStyle/>
          <a:p>
            <a:pPr marL="0" indent="0" algn="just">
              <a:buNone/>
            </a:pPr>
            <a:r>
              <a:rPr lang="pt-BR" sz="2800" b="1" dirty="0">
                <a:solidFill>
                  <a:schemeClr val="tx1">
                    <a:lumMod val="75000"/>
                    <a:lumOff val="25000"/>
                  </a:schemeClr>
                </a:solidFill>
                <a:latin typeface="+mj-lt"/>
              </a:rPr>
              <a:t>Legitimidade Ativa: </a:t>
            </a:r>
            <a:r>
              <a:rPr lang="pt-BR" sz="2800" dirty="0">
                <a:solidFill>
                  <a:schemeClr val="tx1">
                    <a:lumMod val="75000"/>
                    <a:lumOff val="25000"/>
                  </a:schemeClr>
                </a:solidFill>
                <a:latin typeface="+mj-lt"/>
              </a:rPr>
              <a:t>candidato, pré-candidato, partido, coligação e MP.</a:t>
            </a:r>
          </a:p>
          <a:p>
            <a:pPr marL="0" indent="0" algn="just">
              <a:buNone/>
            </a:pPr>
            <a:r>
              <a:rPr lang="pt-BR" sz="2800" b="1" dirty="0" smtClean="0">
                <a:solidFill>
                  <a:schemeClr val="tx1">
                    <a:lumMod val="75000"/>
                    <a:lumOff val="25000"/>
                  </a:schemeClr>
                </a:solidFill>
                <a:latin typeface="+mj-lt"/>
              </a:rPr>
              <a:t>Legitimidade </a:t>
            </a:r>
            <a:r>
              <a:rPr lang="pt-BR" sz="2800" b="1" dirty="0">
                <a:solidFill>
                  <a:schemeClr val="tx1">
                    <a:lumMod val="75000"/>
                    <a:lumOff val="25000"/>
                  </a:schemeClr>
                </a:solidFill>
                <a:latin typeface="+mj-lt"/>
              </a:rPr>
              <a:t>Passiva: </a:t>
            </a:r>
            <a:r>
              <a:rPr lang="pt-BR" sz="2800" dirty="0">
                <a:solidFill>
                  <a:schemeClr val="tx1">
                    <a:lumMod val="75000"/>
                    <a:lumOff val="25000"/>
                  </a:schemeClr>
                </a:solidFill>
                <a:latin typeface="+mj-lt"/>
              </a:rPr>
              <a:t>Aos agentes públicos e aos candidatos, partidos e coligações que dela se beneficiam. </a:t>
            </a:r>
          </a:p>
          <a:p>
            <a:pPr marL="0" indent="0">
              <a:buNone/>
            </a:pPr>
            <a:r>
              <a:rPr lang="pt-BR" sz="2800" b="1" dirty="0" smtClean="0">
                <a:solidFill>
                  <a:schemeClr val="tx1">
                    <a:lumMod val="75000"/>
                    <a:lumOff val="25000"/>
                  </a:schemeClr>
                </a:solidFill>
                <a:latin typeface="+mj-lt"/>
              </a:rPr>
              <a:t>Prazo</a:t>
            </a:r>
            <a:r>
              <a:rPr lang="pt-BR" sz="2800" b="1" dirty="0">
                <a:solidFill>
                  <a:schemeClr val="tx1">
                    <a:lumMod val="75000"/>
                    <a:lumOff val="25000"/>
                  </a:schemeClr>
                </a:solidFill>
                <a:latin typeface="+mj-lt"/>
              </a:rPr>
              <a:t>: </a:t>
            </a:r>
            <a:r>
              <a:rPr lang="pt-BR" sz="2800" dirty="0">
                <a:solidFill>
                  <a:schemeClr val="tx1">
                    <a:lumMod val="75000"/>
                    <a:lumOff val="25000"/>
                  </a:schemeClr>
                </a:solidFill>
                <a:latin typeface="+mj-lt"/>
              </a:rPr>
              <a:t>Até a data da diplomação</a:t>
            </a:r>
          </a:p>
          <a:p>
            <a:pPr marL="0" indent="0">
              <a:buNone/>
            </a:pPr>
            <a:r>
              <a:rPr lang="pt-BR" sz="2800" b="1" dirty="0" smtClean="0">
                <a:solidFill>
                  <a:schemeClr val="tx1">
                    <a:lumMod val="75000"/>
                    <a:lumOff val="25000"/>
                  </a:schemeClr>
                </a:solidFill>
                <a:latin typeface="+mj-lt"/>
              </a:rPr>
              <a:t>Rito</a:t>
            </a:r>
            <a:r>
              <a:rPr lang="pt-BR" sz="2800" b="1" dirty="0">
                <a:solidFill>
                  <a:schemeClr val="tx1">
                    <a:lumMod val="75000"/>
                    <a:lumOff val="25000"/>
                  </a:schemeClr>
                </a:solidFill>
                <a:latin typeface="+mj-lt"/>
              </a:rPr>
              <a:t>: </a:t>
            </a:r>
            <a:r>
              <a:rPr lang="pt-BR" sz="2800" dirty="0">
                <a:solidFill>
                  <a:schemeClr val="tx1">
                    <a:lumMod val="75000"/>
                    <a:lumOff val="25000"/>
                  </a:schemeClr>
                </a:solidFill>
                <a:latin typeface="+mj-lt"/>
              </a:rPr>
              <a:t>Art. 22 da LC 64/90</a:t>
            </a:r>
          </a:p>
          <a:p>
            <a:pPr marL="0" indent="0">
              <a:buNone/>
            </a:pPr>
            <a:r>
              <a:rPr lang="pt-BR" sz="2800" b="1" dirty="0" smtClean="0">
                <a:solidFill>
                  <a:schemeClr val="tx1">
                    <a:lumMod val="75000"/>
                    <a:lumOff val="25000"/>
                  </a:schemeClr>
                </a:solidFill>
                <a:latin typeface="+mj-lt"/>
              </a:rPr>
              <a:t>Competência</a:t>
            </a:r>
            <a:r>
              <a:rPr lang="pt-BR" sz="2800" b="1" dirty="0">
                <a:solidFill>
                  <a:schemeClr val="tx1">
                    <a:lumMod val="75000"/>
                    <a:lumOff val="25000"/>
                  </a:schemeClr>
                </a:solidFill>
                <a:latin typeface="+mj-lt"/>
              </a:rPr>
              <a:t>: </a:t>
            </a:r>
            <a:r>
              <a:rPr lang="pt-BR" sz="2800" dirty="0">
                <a:solidFill>
                  <a:schemeClr val="tx1">
                    <a:lumMod val="75000"/>
                    <a:lumOff val="25000"/>
                  </a:schemeClr>
                </a:solidFill>
                <a:latin typeface="+mj-lt"/>
              </a:rPr>
              <a:t>Municipais – Juízes Eleitorais;  Estaduais – </a:t>
            </a:r>
            <a:r>
              <a:rPr lang="pt-BR" sz="2800" dirty="0" err="1">
                <a:solidFill>
                  <a:schemeClr val="tx1">
                    <a:lumMod val="75000"/>
                    <a:lumOff val="25000"/>
                  </a:schemeClr>
                </a:solidFill>
                <a:latin typeface="+mj-lt"/>
              </a:rPr>
              <a:t>TREs</a:t>
            </a:r>
            <a:r>
              <a:rPr lang="pt-BR" sz="2800" dirty="0">
                <a:solidFill>
                  <a:schemeClr val="tx1">
                    <a:lumMod val="75000"/>
                    <a:lumOff val="25000"/>
                  </a:schemeClr>
                </a:solidFill>
                <a:latin typeface="+mj-lt"/>
              </a:rPr>
              <a:t> (Juiz Auxiliar);  e  Federais – TSE.</a:t>
            </a:r>
          </a:p>
          <a:p>
            <a:pPr marL="0" indent="0">
              <a:buNone/>
            </a:pPr>
            <a:r>
              <a:rPr lang="pt-BR" sz="2800" b="1" dirty="0" smtClean="0">
                <a:latin typeface="+mj-lt"/>
              </a:rPr>
              <a:t>Fundamento </a:t>
            </a:r>
            <a:r>
              <a:rPr lang="pt-BR" sz="2800" b="1" dirty="0">
                <a:latin typeface="+mj-lt"/>
              </a:rPr>
              <a:t>Legal: </a:t>
            </a:r>
          </a:p>
          <a:p>
            <a:pPr marL="0" indent="0" algn="just">
              <a:buNone/>
            </a:pPr>
            <a:r>
              <a:rPr lang="pt-BR" sz="2800" b="1" dirty="0">
                <a:latin typeface="+mj-lt"/>
              </a:rPr>
              <a:t>Lei 9.504/97 - </a:t>
            </a:r>
            <a:r>
              <a:rPr lang="pt-BR" sz="2800" b="1" dirty="0" err="1">
                <a:latin typeface="+mj-lt"/>
              </a:rPr>
              <a:t>Arts</a:t>
            </a:r>
            <a:r>
              <a:rPr lang="pt-BR" sz="2800" b="1" dirty="0">
                <a:latin typeface="+mj-lt"/>
              </a:rPr>
              <a:t>. 73 a 78</a:t>
            </a:r>
          </a:p>
          <a:p>
            <a:pPr marL="0" indent="0" algn="just">
              <a:buNone/>
            </a:pPr>
            <a:endParaRPr lang="pt-BR" sz="2500" b="1" dirty="0">
              <a:solidFill>
                <a:schemeClr val="accent1"/>
              </a:solidFill>
            </a:endParaRPr>
          </a:p>
          <a:p>
            <a:pPr marL="0" indent="0" algn="just">
              <a:buNone/>
            </a:pPr>
            <a:endParaRPr lang="pt-BR" sz="2500" dirty="0">
              <a:solidFill>
                <a:schemeClr val="tx2"/>
              </a:solidFill>
            </a:endParaRPr>
          </a:p>
        </p:txBody>
      </p:sp>
    </p:spTree>
    <p:extLst>
      <p:ext uri="{BB962C8B-B14F-4D97-AF65-F5344CB8AC3E}">
        <p14:creationId xmlns:p14="http://schemas.microsoft.com/office/powerpoint/2010/main" xmlns="" val="20696515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pPr algn="ctr"/>
            <a:r>
              <a:rPr lang="pt-BR" dirty="0" smtClean="0"/>
              <a:t>Obrigado!</a:t>
            </a:r>
            <a:br>
              <a:rPr lang="pt-BR" dirty="0" smtClean="0"/>
            </a:br>
            <a:r>
              <a:rPr lang="pt-BR" dirty="0" smtClean="0"/>
              <a:t/>
            </a:r>
            <a:br>
              <a:rPr lang="pt-BR" dirty="0" smtClean="0"/>
            </a:br>
            <a:r>
              <a:rPr lang="pt-BR" dirty="0" smtClean="0"/>
              <a:t/>
            </a:r>
            <a:br>
              <a:rPr lang="pt-BR" dirty="0" smtClean="0"/>
            </a:br>
            <a:r>
              <a:rPr lang="pt-BR" sz="4000" dirty="0" smtClean="0"/>
              <a:t>Cristiano </a:t>
            </a:r>
            <a:r>
              <a:rPr lang="pt-BR" sz="4000" dirty="0" smtClean="0">
                <a:latin typeface="Tahoma" pitchFamily="34" charset="0"/>
                <a:ea typeface="Tahoma" pitchFamily="34" charset="0"/>
                <a:cs typeface="Tahoma" pitchFamily="34" charset="0"/>
              </a:rPr>
              <a:t>Vilela</a:t>
            </a:r>
            <a:endParaRPr lang="pt-BR" sz="4000" dirty="0">
              <a:latin typeface="Tahoma" pitchFamily="34" charset="0"/>
              <a:ea typeface="Tahoma" pitchFamily="34" charset="0"/>
              <a:cs typeface="Tahoma" pitchFamily="34" charset="0"/>
            </a:endParaRPr>
          </a:p>
        </p:txBody>
      </p:sp>
      <p:sp>
        <p:nvSpPr>
          <p:cNvPr id="4" name="Espaço Reservado para Texto 3"/>
          <p:cNvSpPr>
            <a:spLocks noGrp="1"/>
          </p:cNvSpPr>
          <p:nvPr>
            <p:ph type="body" sz="half" idx="2"/>
          </p:nvPr>
        </p:nvSpPr>
        <p:spPr>
          <a:xfrm>
            <a:off x="7787149" y="3028729"/>
            <a:ext cx="4188541" cy="2286000"/>
          </a:xfrm>
        </p:spPr>
        <p:txBody>
          <a:bodyPr/>
          <a:lstStyle/>
          <a:p>
            <a:pPr algn="ctr"/>
            <a:r>
              <a:rPr lang="pt-BR" b="1" dirty="0" smtClean="0">
                <a:latin typeface="Tahoma" pitchFamily="34" charset="0"/>
                <a:ea typeface="Tahoma" pitchFamily="34" charset="0"/>
                <a:cs typeface="Tahoma" pitchFamily="34" charset="0"/>
              </a:rPr>
              <a:t>cristianovilela@vsgadvogados.com.br</a:t>
            </a:r>
          </a:p>
          <a:p>
            <a:pPr algn="ctr"/>
            <a:endParaRPr lang="pt-BR" dirty="0" smtClean="0">
              <a:latin typeface="Tahoma" pitchFamily="34" charset="0"/>
              <a:ea typeface="Tahoma" pitchFamily="34" charset="0"/>
              <a:cs typeface="Tahoma" pitchFamily="34" charset="0"/>
            </a:endParaRPr>
          </a:p>
          <a:p>
            <a:pPr algn="ctr"/>
            <a:r>
              <a:rPr lang="pt-BR" dirty="0" smtClean="0">
                <a:latin typeface="Tahoma" pitchFamily="34" charset="0"/>
                <a:ea typeface="Tahoma" pitchFamily="34" charset="0"/>
                <a:cs typeface="Tahoma" pitchFamily="34" charset="0"/>
              </a:rPr>
              <a:t>(11) 3266-6012</a:t>
            </a:r>
            <a:endParaRPr lang="pt-BR" dirty="0">
              <a:latin typeface="Tahoma" pitchFamily="34" charset="0"/>
              <a:ea typeface="Tahoma" pitchFamily="34" charset="0"/>
              <a:cs typeface="Tahoma" pitchFamily="34" charset="0"/>
            </a:endParaRPr>
          </a:p>
        </p:txBody>
      </p:sp>
      <p:pic>
        <p:nvPicPr>
          <p:cNvPr id="9" name="Espaço Reservado para Imagem 8"/>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13827" r="13827"/>
          <a:stretch>
            <a:fillRect/>
          </a:stretch>
        </p:blipFill>
        <p:spPr>
          <a:xfrm>
            <a:off x="4412" y="383458"/>
            <a:ext cx="7315200" cy="5501148"/>
          </a:xfrm>
        </p:spPr>
      </p:pic>
    </p:spTree>
    <p:extLst>
      <p:ext uri="{BB962C8B-B14F-4D97-AF65-F5344CB8AC3E}">
        <p14:creationId xmlns:p14="http://schemas.microsoft.com/office/powerpoint/2010/main" xmlns="" val="27944094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511535"/>
            <a:ext cx="9601200" cy="1038532"/>
          </a:xfrm>
        </p:spPr>
        <p:txBody>
          <a:bodyPr>
            <a:noAutofit/>
          </a:bodyPr>
          <a:lstStyle/>
          <a:p>
            <a:pPr algn="ctr"/>
            <a:r>
              <a:rPr lang="pt-BR" sz="3600" dirty="0" smtClean="0"/>
              <a:t>Convenções Partidárias</a:t>
            </a:r>
            <a:r>
              <a:rPr lang="pt-BR" sz="5000" dirty="0" smtClean="0"/>
              <a:t/>
            </a:r>
            <a:br>
              <a:rPr lang="pt-BR" sz="5000" dirty="0" smtClean="0"/>
            </a:br>
            <a:endParaRPr lang="pt-BR" sz="5000" dirty="0"/>
          </a:p>
        </p:txBody>
      </p:sp>
      <p:sp>
        <p:nvSpPr>
          <p:cNvPr id="3" name="Espaço Reservado para Conteúdo 2"/>
          <p:cNvSpPr>
            <a:spLocks noGrp="1"/>
          </p:cNvSpPr>
          <p:nvPr>
            <p:ph idx="1"/>
          </p:nvPr>
        </p:nvSpPr>
        <p:spPr>
          <a:xfrm>
            <a:off x="530942" y="993085"/>
            <a:ext cx="11135031" cy="5127399"/>
          </a:xfrm>
        </p:spPr>
        <p:txBody>
          <a:bodyPr>
            <a:noAutofit/>
          </a:bodyPr>
          <a:lstStyle/>
          <a:p>
            <a:pPr marL="0" indent="0" algn="just">
              <a:buNone/>
            </a:pPr>
            <a:r>
              <a:rPr lang="pt-BR" sz="2200" b="1" dirty="0" smtClean="0">
                <a:ea typeface="Tahoma" pitchFamily="34" charset="0"/>
                <a:cs typeface="Times New Roman" pitchFamily="18" charset="0"/>
              </a:rPr>
              <a:t>Realização </a:t>
            </a:r>
            <a:r>
              <a:rPr lang="pt-BR" sz="2200" b="1" dirty="0">
                <a:ea typeface="Tahoma" pitchFamily="34" charset="0"/>
                <a:cs typeface="Times New Roman" pitchFamily="18" charset="0"/>
              </a:rPr>
              <a:t>entre 20/</a:t>
            </a:r>
            <a:r>
              <a:rPr lang="pt-BR" sz="2200" b="1" dirty="0" err="1">
                <a:ea typeface="Tahoma" pitchFamily="34" charset="0"/>
                <a:cs typeface="Times New Roman" pitchFamily="18" charset="0"/>
              </a:rPr>
              <a:t>jul</a:t>
            </a:r>
            <a:r>
              <a:rPr lang="pt-BR" sz="2200" b="1" dirty="0">
                <a:ea typeface="Tahoma" pitchFamily="34" charset="0"/>
                <a:cs typeface="Times New Roman" pitchFamily="18" charset="0"/>
              </a:rPr>
              <a:t> a 05/</a:t>
            </a:r>
            <a:r>
              <a:rPr lang="pt-BR" sz="2200" b="1" dirty="0" err="1">
                <a:ea typeface="Tahoma" pitchFamily="34" charset="0"/>
                <a:cs typeface="Times New Roman" pitchFamily="18" charset="0"/>
              </a:rPr>
              <a:t>ago</a:t>
            </a:r>
            <a:endParaRPr lang="pt-BR" sz="2200" b="1" dirty="0">
              <a:ea typeface="Tahoma" pitchFamily="34" charset="0"/>
              <a:cs typeface="Times New Roman" pitchFamily="18" charset="0"/>
            </a:endParaRPr>
          </a:p>
          <a:p>
            <a:pPr marL="0" indent="0" algn="just">
              <a:buNone/>
            </a:pPr>
            <a:endParaRPr lang="pt-BR" sz="2200" b="1" dirty="0" smtClean="0">
              <a:ea typeface="Tahoma" pitchFamily="34" charset="0"/>
              <a:cs typeface="Times New Roman" pitchFamily="18" charset="0"/>
            </a:endParaRPr>
          </a:p>
          <a:p>
            <a:pPr marL="0" indent="0" algn="just">
              <a:buNone/>
            </a:pPr>
            <a:r>
              <a:rPr lang="pt-BR" sz="2200" b="1" dirty="0" smtClean="0">
                <a:ea typeface="Tahoma" pitchFamily="34" charset="0"/>
                <a:cs typeface="Times New Roman" pitchFamily="18" charset="0"/>
              </a:rPr>
              <a:t>Ata </a:t>
            </a:r>
            <a:r>
              <a:rPr lang="pt-BR" sz="2200" b="1" dirty="0">
                <a:ea typeface="Tahoma" pitchFamily="34" charset="0"/>
                <a:cs typeface="Times New Roman" pitchFamily="18" charset="0"/>
              </a:rPr>
              <a:t>e lista de presença em livro aberto rubricado previamente pela JE</a:t>
            </a:r>
            <a:r>
              <a:rPr lang="pt-BR" sz="2200" dirty="0">
                <a:ea typeface="Tahoma" pitchFamily="34" charset="0"/>
                <a:cs typeface="Times New Roman" pitchFamily="18" charset="0"/>
              </a:rPr>
              <a:t>. </a:t>
            </a:r>
            <a:r>
              <a:rPr lang="pt-BR" sz="2200" dirty="0" smtClean="0">
                <a:ea typeface="Tahoma" pitchFamily="34" charset="0"/>
                <a:cs typeface="Times New Roman" pitchFamily="18" charset="0"/>
              </a:rPr>
              <a:t>É </a:t>
            </a:r>
            <a:r>
              <a:rPr lang="pt-BR" sz="2200" dirty="0">
                <a:ea typeface="Tahoma" pitchFamily="34" charset="0"/>
                <a:cs typeface="Times New Roman" pitchFamily="18" charset="0"/>
              </a:rPr>
              <a:t>necessária 2 vias digitadas e assinadas da ata</a:t>
            </a:r>
            <a:r>
              <a:rPr lang="pt-BR" sz="2200" dirty="0"/>
              <a:t>, as quais serão encaminhadas a JE em até 24hs após a convenção, para ser publicada e arquivada em Cartório.</a:t>
            </a:r>
          </a:p>
          <a:p>
            <a:pPr marL="0" indent="0" algn="just">
              <a:buNone/>
            </a:pPr>
            <a:endParaRPr lang="pt-BR" sz="2200" dirty="0" smtClean="0">
              <a:ea typeface="Tahoma" pitchFamily="34" charset="0"/>
              <a:cs typeface="Times New Roman" pitchFamily="18" charset="0"/>
            </a:endParaRPr>
          </a:p>
          <a:p>
            <a:pPr marL="0" indent="0" algn="just">
              <a:buNone/>
            </a:pPr>
            <a:r>
              <a:rPr lang="pt-BR" sz="2200" dirty="0" smtClean="0">
                <a:ea typeface="Tahoma" pitchFamily="34" charset="0"/>
                <a:cs typeface="Times New Roman" pitchFamily="18" charset="0"/>
              </a:rPr>
              <a:t>Os </a:t>
            </a:r>
            <a:r>
              <a:rPr lang="pt-BR" sz="2200" b="1" dirty="0">
                <a:ea typeface="Tahoma" pitchFamily="34" charset="0"/>
                <a:cs typeface="Times New Roman" pitchFamily="18" charset="0"/>
              </a:rPr>
              <a:t>nº dos candidatos serão sorteados </a:t>
            </a:r>
            <a:r>
              <a:rPr lang="pt-BR" sz="2200" dirty="0">
                <a:ea typeface="Tahoma" pitchFamily="34" charset="0"/>
                <a:cs typeface="Times New Roman" pitchFamily="18" charset="0"/>
              </a:rPr>
              <a:t>e deverão constar na ata. Aqueles que já foram candidatos têm o direito de manter o nº da eleição anterior. Os vereadores, além disso, podem escolher outro sem passar pelo sorteio.</a:t>
            </a:r>
          </a:p>
          <a:p>
            <a:pPr marL="0" indent="0" algn="just">
              <a:buNone/>
            </a:pPr>
            <a:endParaRPr lang="pt-BR" dirty="0"/>
          </a:p>
        </p:txBody>
      </p:sp>
    </p:spTree>
    <p:extLst>
      <p:ext uri="{BB962C8B-B14F-4D97-AF65-F5344CB8AC3E}">
        <p14:creationId xmlns:p14="http://schemas.microsoft.com/office/powerpoint/2010/main" xmlns="" val="30267403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04051"/>
            <a:ext cx="9601200" cy="1142385"/>
          </a:xfrm>
        </p:spPr>
        <p:txBody>
          <a:bodyPr>
            <a:normAutofit/>
          </a:bodyPr>
          <a:lstStyle/>
          <a:p>
            <a:pPr algn="ctr"/>
            <a:r>
              <a:rPr lang="pt-BR" sz="3600" dirty="0" smtClean="0"/>
              <a:t>Convenções Partidárias</a:t>
            </a:r>
            <a:endParaRPr lang="pt-BR" sz="3600" dirty="0"/>
          </a:p>
        </p:txBody>
      </p:sp>
      <p:sp>
        <p:nvSpPr>
          <p:cNvPr id="3" name="Espaço Reservado para Conteúdo 2"/>
          <p:cNvSpPr>
            <a:spLocks noGrp="1"/>
          </p:cNvSpPr>
          <p:nvPr>
            <p:ph idx="1"/>
          </p:nvPr>
        </p:nvSpPr>
        <p:spPr>
          <a:xfrm>
            <a:off x="884903" y="1022589"/>
            <a:ext cx="10161846" cy="5496212"/>
          </a:xfrm>
        </p:spPr>
        <p:txBody>
          <a:bodyPr>
            <a:noAutofit/>
          </a:bodyPr>
          <a:lstStyle/>
          <a:p>
            <a:pPr marL="0" indent="0" algn="just">
              <a:buNone/>
            </a:pPr>
            <a:r>
              <a:rPr lang="pt-BR" b="1" dirty="0"/>
              <a:t>Municípios com menos de 100 mil Eleitores:</a:t>
            </a:r>
          </a:p>
          <a:p>
            <a:pPr marL="0" indent="0" algn="just">
              <a:buNone/>
            </a:pPr>
            <a:r>
              <a:rPr lang="pt-BR" dirty="0"/>
              <a:t>Partido Chapa Pura = 150% </a:t>
            </a:r>
            <a:r>
              <a:rPr lang="pt-BR" dirty="0" smtClean="0"/>
              <a:t>/ Coligação </a:t>
            </a:r>
            <a:r>
              <a:rPr lang="pt-BR" dirty="0"/>
              <a:t>= 200% do total de Cadeiras da Câmara</a:t>
            </a:r>
          </a:p>
          <a:p>
            <a:pPr marL="0" indent="0" algn="just">
              <a:buNone/>
            </a:pPr>
            <a:endParaRPr lang="pt-BR" dirty="0"/>
          </a:p>
          <a:p>
            <a:pPr marL="0" indent="0" algn="just">
              <a:buNone/>
            </a:pPr>
            <a:r>
              <a:rPr lang="pt-BR" b="1" dirty="0"/>
              <a:t>Municípios com mais de 100 mil Eleitores:</a:t>
            </a:r>
          </a:p>
          <a:p>
            <a:pPr marL="0" indent="0" algn="just">
              <a:buNone/>
            </a:pPr>
            <a:r>
              <a:rPr lang="pt-BR" dirty="0"/>
              <a:t>Partido Chapa Pura = 150</a:t>
            </a:r>
            <a:r>
              <a:rPr lang="pt-BR" dirty="0" smtClean="0"/>
              <a:t>% / Coligação </a:t>
            </a:r>
            <a:r>
              <a:rPr lang="pt-BR" dirty="0"/>
              <a:t>= 150% do total de Cadeiras da Câmara</a:t>
            </a:r>
          </a:p>
          <a:p>
            <a:pPr marL="0" indent="0" algn="just">
              <a:buNone/>
            </a:pPr>
            <a:endParaRPr lang="pt-BR" dirty="0"/>
          </a:p>
          <a:p>
            <a:pPr marL="0" indent="0" algn="just">
              <a:buNone/>
            </a:pPr>
            <a:r>
              <a:rPr lang="pt-BR" b="1" dirty="0"/>
              <a:t>No cálculo de lugares, será sempre desprezada a fração inferior a meio e igualada a um, se igual ou superior.</a:t>
            </a:r>
          </a:p>
          <a:p>
            <a:pPr marL="0" indent="0" algn="just">
              <a:buNone/>
            </a:pPr>
            <a:r>
              <a:rPr lang="pt-BR" dirty="0" smtClean="0"/>
              <a:t>Se </a:t>
            </a:r>
            <a:r>
              <a:rPr lang="pt-BR" dirty="0"/>
              <a:t>as convenções não completarem o </a:t>
            </a:r>
            <a:r>
              <a:rPr lang="pt-BR" dirty="0">
                <a:ea typeface="Tahoma" pitchFamily="34" charset="0"/>
                <a:cs typeface="Times New Roman" pitchFamily="18" charset="0"/>
              </a:rPr>
              <a:t>nº</a:t>
            </a:r>
            <a:r>
              <a:rPr lang="pt-BR" dirty="0"/>
              <a:t> máximo de candidatos, os partidos/coligações poderão preencher as vagas remanescentes até 2/set. </a:t>
            </a:r>
          </a:p>
          <a:p>
            <a:pPr marL="0" indent="0" algn="just">
              <a:buNone/>
            </a:pPr>
            <a:r>
              <a:rPr lang="pt-BR" dirty="0" smtClean="0"/>
              <a:t>Do </a:t>
            </a:r>
            <a:r>
              <a:rPr lang="pt-BR" dirty="0"/>
              <a:t>total de candidaturas, pelo menos 30% deverá pertencer a um dos gêneros. Nesse </a:t>
            </a:r>
            <a:r>
              <a:rPr lang="pt-BR" dirty="0" smtClean="0"/>
              <a:t>caso </a:t>
            </a:r>
            <a:r>
              <a:rPr lang="pt-BR" b="1" dirty="0"/>
              <a:t>a fração resultante será igualada a </a:t>
            </a:r>
            <a:r>
              <a:rPr lang="pt-BR" b="1" dirty="0" smtClean="0"/>
              <a:t>UM </a:t>
            </a:r>
            <a:r>
              <a:rPr lang="pt-BR" b="1" dirty="0"/>
              <a:t>em relação ao gênero de grau mínimo</a:t>
            </a:r>
            <a:r>
              <a:rPr lang="pt-BR" dirty="0"/>
              <a:t>.</a:t>
            </a:r>
          </a:p>
        </p:txBody>
      </p:sp>
    </p:spTree>
    <p:extLst>
      <p:ext uri="{BB962C8B-B14F-4D97-AF65-F5344CB8AC3E}">
        <p14:creationId xmlns:p14="http://schemas.microsoft.com/office/powerpoint/2010/main" xmlns="" val="37824528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63043"/>
            <a:ext cx="9601200" cy="1142385"/>
          </a:xfrm>
        </p:spPr>
        <p:txBody>
          <a:bodyPr>
            <a:normAutofit/>
          </a:bodyPr>
          <a:lstStyle/>
          <a:p>
            <a:pPr algn="ctr"/>
            <a:r>
              <a:rPr lang="pt-BR" sz="3600" dirty="0" smtClean="0"/>
              <a:t>Registro de Candidaturas</a:t>
            </a:r>
            <a:endParaRPr lang="pt-BR" sz="3600" dirty="0"/>
          </a:p>
        </p:txBody>
      </p:sp>
      <p:sp>
        <p:nvSpPr>
          <p:cNvPr id="3" name="Espaço Reservado para Conteúdo 2"/>
          <p:cNvSpPr>
            <a:spLocks noGrp="1"/>
          </p:cNvSpPr>
          <p:nvPr>
            <p:ph idx="1"/>
          </p:nvPr>
        </p:nvSpPr>
        <p:spPr>
          <a:xfrm>
            <a:off x="958645" y="1033758"/>
            <a:ext cx="10235381" cy="4942917"/>
          </a:xfrm>
        </p:spPr>
        <p:txBody>
          <a:bodyPr>
            <a:noAutofit/>
          </a:bodyPr>
          <a:lstStyle/>
          <a:p>
            <a:pPr marL="0" indent="0" algn="just">
              <a:buNone/>
            </a:pPr>
            <a:r>
              <a:rPr lang="pt-BR" b="1" dirty="0" smtClean="0">
                <a:cs typeface="Garamond"/>
              </a:rPr>
              <a:t>Prazo para Registro: Até o dia 15/</a:t>
            </a:r>
            <a:r>
              <a:rPr lang="pt-BR" b="1" dirty="0" err="1" smtClean="0">
                <a:cs typeface="Garamond"/>
              </a:rPr>
              <a:t>ago</a:t>
            </a:r>
            <a:endParaRPr lang="pt-BR" dirty="0" smtClean="0">
              <a:cs typeface="Garamond"/>
            </a:endParaRPr>
          </a:p>
          <a:p>
            <a:pPr marL="0" indent="0" algn="just">
              <a:buNone/>
            </a:pPr>
            <a:r>
              <a:rPr lang="pt-BR" dirty="0" smtClean="0">
                <a:cs typeface="Garamond"/>
              </a:rPr>
              <a:t>Será feito em meios digital e impresso pelo </a:t>
            </a:r>
            <a:r>
              <a:rPr lang="pt-BR" dirty="0" err="1" smtClean="0">
                <a:cs typeface="Garamond"/>
              </a:rPr>
              <a:t>CANDex</a:t>
            </a:r>
            <a:r>
              <a:rPr lang="pt-BR" dirty="0" smtClean="0">
                <a:cs typeface="Garamond"/>
              </a:rPr>
              <a:t>, acompanhado das vias impressas dos formulários DRAP e RRC, emitidos pelo sistema e assinados pelos requerentes. </a:t>
            </a:r>
          </a:p>
          <a:p>
            <a:pPr marL="0" indent="0" algn="just">
              <a:buNone/>
            </a:pPr>
            <a:r>
              <a:rPr lang="pt-BR" dirty="0" smtClean="0">
                <a:cs typeface="Garamond"/>
              </a:rPr>
              <a:t>Via impressa do DRAP deve ser apresentada com cópia da ata da convenção digitada, assinada e acompanhada da lista de presença dos convencionais;</a:t>
            </a:r>
          </a:p>
          <a:p>
            <a:pPr marL="0" indent="0" algn="just">
              <a:buNone/>
            </a:pPr>
            <a:r>
              <a:rPr lang="pt-BR" dirty="0" smtClean="0">
                <a:cs typeface="Garamond"/>
              </a:rPr>
              <a:t>Apresentados os pedidos, o Cartório emitirá recibo de protocolo e, em seguida, publicará de edital contendo os pedidos de registro para ciência dos interessados. Após leitura do sistema </a:t>
            </a:r>
            <a:r>
              <a:rPr lang="pt-BR" dirty="0" err="1" smtClean="0">
                <a:cs typeface="Garamond"/>
              </a:rPr>
              <a:t>CANDex</a:t>
            </a:r>
            <a:r>
              <a:rPr lang="pt-BR" dirty="0" smtClean="0">
                <a:cs typeface="Garamond"/>
              </a:rPr>
              <a:t>, os dados serão encaminhados automaticamente pelo sistema à Receita Federal, para fornecimento do número de registro no CNPJ.</a:t>
            </a:r>
          </a:p>
          <a:p>
            <a:pPr marL="0" indent="0" algn="just">
              <a:buNone/>
            </a:pPr>
            <a:r>
              <a:rPr lang="pt-BR" dirty="0" smtClean="0">
                <a:cs typeface="Garamond"/>
              </a:rPr>
              <a:t>Se o partido/coligação não fizerem o registro, os candidatos poderão fazê-lo no </a:t>
            </a:r>
            <a:r>
              <a:rPr lang="pt-BR" b="1" dirty="0" smtClean="0">
                <a:cs typeface="Garamond"/>
              </a:rPr>
              <a:t>prazo de 48 </a:t>
            </a:r>
            <a:r>
              <a:rPr lang="pt-BR" b="1" dirty="0" err="1" smtClean="0">
                <a:cs typeface="Garamond"/>
              </a:rPr>
              <a:t>hs</a:t>
            </a:r>
            <a:r>
              <a:rPr lang="pt-BR" b="1" dirty="0" smtClean="0">
                <a:cs typeface="Garamond"/>
              </a:rPr>
              <a:t> seguintes à publicação do edital</a:t>
            </a:r>
            <a:r>
              <a:rPr lang="pt-BR" dirty="0" smtClean="0">
                <a:cs typeface="Garamond"/>
              </a:rPr>
              <a:t> dos candidatos através do formulário RRCI;</a:t>
            </a:r>
          </a:p>
          <a:p>
            <a:pPr marL="0" indent="0" algn="just">
              <a:buNone/>
            </a:pPr>
            <a:r>
              <a:rPr lang="pt-BR" dirty="0" smtClean="0">
                <a:cs typeface="Garamond"/>
              </a:rPr>
              <a:t>Da publicação do edital de candidatos, corre </a:t>
            </a:r>
            <a:r>
              <a:rPr lang="pt-BR" b="1" dirty="0" smtClean="0">
                <a:cs typeface="Garamond"/>
              </a:rPr>
              <a:t>prazo de 5 dias para impugnação </a:t>
            </a:r>
            <a:r>
              <a:rPr lang="pt-BR" dirty="0" smtClean="0">
                <a:cs typeface="Garamond"/>
              </a:rPr>
              <a:t>de registro de candidatura por parte dos partidos</a:t>
            </a:r>
            <a:endParaRPr lang="pt-BR" dirty="0">
              <a:cs typeface="Garamond"/>
            </a:endParaRPr>
          </a:p>
        </p:txBody>
      </p:sp>
    </p:spTree>
    <p:extLst>
      <p:ext uri="{BB962C8B-B14F-4D97-AF65-F5344CB8AC3E}">
        <p14:creationId xmlns:p14="http://schemas.microsoft.com/office/powerpoint/2010/main" xmlns="" val="17054121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63043"/>
            <a:ext cx="9601200" cy="1142385"/>
          </a:xfrm>
        </p:spPr>
        <p:txBody>
          <a:bodyPr>
            <a:normAutofit/>
          </a:bodyPr>
          <a:lstStyle/>
          <a:p>
            <a:pPr algn="ctr"/>
            <a:r>
              <a:rPr lang="pt-BR" sz="3600" dirty="0" smtClean="0"/>
              <a:t>Registro de Candidatura</a:t>
            </a:r>
            <a:endParaRPr lang="pt-BR" sz="3600" dirty="0"/>
          </a:p>
        </p:txBody>
      </p:sp>
      <p:sp>
        <p:nvSpPr>
          <p:cNvPr id="3" name="Espaço Reservado para Conteúdo 2"/>
          <p:cNvSpPr>
            <a:spLocks noGrp="1"/>
          </p:cNvSpPr>
          <p:nvPr>
            <p:ph idx="1"/>
          </p:nvPr>
        </p:nvSpPr>
        <p:spPr>
          <a:xfrm>
            <a:off x="1295400" y="845604"/>
            <a:ext cx="9601200" cy="5437209"/>
          </a:xfrm>
        </p:spPr>
        <p:txBody>
          <a:bodyPr>
            <a:noAutofit/>
          </a:bodyPr>
          <a:lstStyle/>
          <a:p>
            <a:pPr marL="0" lvl="0" indent="0" algn="just">
              <a:buNone/>
            </a:pPr>
            <a:r>
              <a:rPr lang="pt-BR" b="1" dirty="0"/>
              <a:t>1 - Declaração de bens preenchida no Sistema </a:t>
            </a:r>
            <a:r>
              <a:rPr lang="pt-BR" b="1" dirty="0" err="1"/>
              <a:t>CANDex</a:t>
            </a:r>
            <a:r>
              <a:rPr lang="pt-BR" b="1" dirty="0"/>
              <a:t> e assinada pelo candidato.</a:t>
            </a:r>
          </a:p>
          <a:p>
            <a:pPr marL="0" indent="0" algn="just">
              <a:buNone/>
            </a:pPr>
            <a:r>
              <a:rPr lang="pt-BR" b="1" dirty="0"/>
              <a:t>2 - Certidões criminais:</a:t>
            </a:r>
          </a:p>
          <a:p>
            <a:pPr marL="0" indent="0" algn="just">
              <a:buNone/>
            </a:pPr>
            <a:r>
              <a:rPr lang="pt-BR" dirty="0"/>
              <a:t>       a) Da Justiça Federal de 1º e 2º graus da circunscrição do candidato;</a:t>
            </a:r>
          </a:p>
          <a:p>
            <a:pPr marL="0" indent="0" algn="just">
              <a:buNone/>
            </a:pPr>
            <a:r>
              <a:rPr lang="pt-BR" dirty="0"/>
              <a:t>As certidões federais são obtidas via internet. Ao solicitar as certidões, deve-se escolher a opção </a:t>
            </a:r>
            <a:r>
              <a:rPr lang="pt-BR" i="1" dirty="0"/>
              <a:t>Certidão de Distribuição para Fins Eleitorais.</a:t>
            </a:r>
            <a:r>
              <a:rPr lang="pt-BR" b="1" i="1" dirty="0"/>
              <a:t> </a:t>
            </a:r>
            <a:r>
              <a:rPr lang="pt-BR" dirty="0"/>
              <a:t>Caso a certidão indique algum processo, o candidato deverá requerer a certidão de objeto e pé do processo.</a:t>
            </a:r>
          </a:p>
          <a:p>
            <a:pPr marL="0" lvl="0" indent="0" algn="just">
              <a:buNone/>
            </a:pPr>
            <a:r>
              <a:rPr lang="pt-BR" dirty="0"/>
              <a:t>       b) Da Justiça Estadual de 1º e 2º graus da circunscrição do candidato;</a:t>
            </a:r>
          </a:p>
          <a:p>
            <a:pPr marL="0" indent="0" algn="just">
              <a:buNone/>
            </a:pPr>
            <a:r>
              <a:rPr lang="pt-BR" dirty="0"/>
              <a:t>As certidões da Justiça Estadual são obtidas no Foro de domicílio do candidato, para a certidão de 1º grau, e no Tribunal de Justiça de São Paulo, para a certidão de 2º grau. </a:t>
            </a:r>
          </a:p>
          <a:p>
            <a:pPr marL="0" indent="0" algn="just">
              <a:buNone/>
            </a:pPr>
            <a:r>
              <a:rPr lang="pt-BR" dirty="0"/>
              <a:t>       c) Pelos Tribunais competentes, quando o candidato gozar de foro especial.</a:t>
            </a:r>
          </a:p>
          <a:p>
            <a:pPr marL="0" indent="0" algn="just">
              <a:buNone/>
            </a:pPr>
            <a:endParaRPr lang="pt-BR" sz="3600" dirty="0" smtClean="0"/>
          </a:p>
          <a:p>
            <a:pPr marL="0" indent="0" algn="just">
              <a:buNone/>
            </a:pPr>
            <a:endParaRPr lang="pt-BR" sz="3600" dirty="0" smtClean="0"/>
          </a:p>
          <a:p>
            <a:pPr marL="0" indent="0" algn="just">
              <a:buNone/>
            </a:pPr>
            <a:endParaRPr lang="pt-BR" sz="3600" dirty="0"/>
          </a:p>
        </p:txBody>
      </p:sp>
    </p:spTree>
    <p:extLst>
      <p:ext uri="{BB962C8B-B14F-4D97-AF65-F5344CB8AC3E}">
        <p14:creationId xmlns:p14="http://schemas.microsoft.com/office/powerpoint/2010/main" xmlns="" val="15452074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63043"/>
            <a:ext cx="9601200" cy="1142385"/>
          </a:xfrm>
        </p:spPr>
        <p:txBody>
          <a:bodyPr>
            <a:normAutofit/>
          </a:bodyPr>
          <a:lstStyle/>
          <a:p>
            <a:pPr algn="ctr"/>
            <a:r>
              <a:rPr lang="pt-BR" sz="3600" dirty="0" smtClean="0">
                <a:solidFill>
                  <a:schemeClr val="accent1">
                    <a:lumMod val="75000"/>
                  </a:schemeClr>
                </a:solidFill>
              </a:rPr>
              <a:t>Registro de Candidatura</a:t>
            </a:r>
            <a:endParaRPr lang="pt-BR" sz="3600" dirty="0">
              <a:solidFill>
                <a:schemeClr val="accent1">
                  <a:lumMod val="75000"/>
                </a:schemeClr>
              </a:solidFill>
            </a:endParaRPr>
          </a:p>
        </p:txBody>
      </p:sp>
      <p:sp>
        <p:nvSpPr>
          <p:cNvPr id="3" name="Espaço Reservado para Conteúdo 2"/>
          <p:cNvSpPr>
            <a:spLocks noGrp="1"/>
          </p:cNvSpPr>
          <p:nvPr>
            <p:ph idx="1"/>
          </p:nvPr>
        </p:nvSpPr>
        <p:spPr>
          <a:xfrm>
            <a:off x="1295400" y="1007832"/>
            <a:ext cx="9601200" cy="5437209"/>
          </a:xfrm>
        </p:spPr>
        <p:txBody>
          <a:bodyPr>
            <a:noAutofit/>
          </a:bodyPr>
          <a:lstStyle/>
          <a:p>
            <a:pPr marL="0" lvl="0" indent="0" algn="just">
              <a:buNone/>
            </a:pPr>
            <a:r>
              <a:rPr lang="pt-BR" b="1" dirty="0" smtClean="0"/>
              <a:t>3 </a:t>
            </a:r>
            <a:r>
              <a:rPr lang="pt-BR" b="1" dirty="0"/>
              <a:t>- Foto </a:t>
            </a:r>
            <a:r>
              <a:rPr lang="pt-BR" b="1" dirty="0" smtClean="0"/>
              <a:t>recente </a:t>
            </a:r>
            <a:r>
              <a:rPr lang="pt-BR" b="1" dirty="0"/>
              <a:t>em formato digital, preferência preto e branco, com dimensões 161 x 225 pixels, frontal, com trajes adequados e sem adornos</a:t>
            </a:r>
            <a:r>
              <a:rPr lang="pt-BR" b="1" dirty="0" smtClean="0"/>
              <a:t>.</a:t>
            </a:r>
          </a:p>
          <a:p>
            <a:pPr marL="0" lvl="0" indent="0" algn="just">
              <a:buNone/>
            </a:pPr>
            <a:endParaRPr lang="pt-BR" b="1" dirty="0"/>
          </a:p>
          <a:p>
            <a:pPr marL="0" lvl="0" indent="0" algn="just">
              <a:buNone/>
            </a:pPr>
            <a:r>
              <a:rPr lang="pt-BR" b="1" dirty="0"/>
              <a:t>4 - Comprovante de escolaridade ou declaração de próprio punho informando sua alfabetização, assinada pelo candidato</a:t>
            </a:r>
            <a:r>
              <a:rPr lang="pt-BR" b="1" dirty="0" smtClean="0"/>
              <a:t>;</a:t>
            </a:r>
          </a:p>
          <a:p>
            <a:pPr marL="0" lvl="0" indent="0" algn="just">
              <a:buNone/>
            </a:pPr>
            <a:endParaRPr lang="pt-BR" b="1" dirty="0"/>
          </a:p>
          <a:p>
            <a:pPr marL="0" lvl="0" indent="0" algn="just">
              <a:buNone/>
            </a:pPr>
            <a:r>
              <a:rPr lang="pt-BR" b="1" dirty="0"/>
              <a:t>5 - Prova de desincompatibilização, quando for o caso</a:t>
            </a:r>
            <a:r>
              <a:rPr lang="pt-BR" b="1" dirty="0" smtClean="0"/>
              <a:t>;</a:t>
            </a:r>
          </a:p>
          <a:p>
            <a:pPr marL="0" lvl="0" indent="0" algn="just">
              <a:buNone/>
            </a:pPr>
            <a:endParaRPr lang="pt-BR" b="1" dirty="0"/>
          </a:p>
          <a:p>
            <a:pPr marL="0" lvl="0" indent="0" algn="just">
              <a:buNone/>
            </a:pPr>
            <a:r>
              <a:rPr lang="pt-BR" b="1" dirty="0"/>
              <a:t>6 - Cópia do documento oficial de identificação.</a:t>
            </a:r>
          </a:p>
          <a:p>
            <a:pPr marL="0" lvl="0" indent="0" algn="just">
              <a:buNone/>
            </a:pPr>
            <a:endParaRPr lang="pt-BR" b="1" dirty="0" smtClean="0"/>
          </a:p>
          <a:p>
            <a:pPr marL="0" lvl="0" indent="0" algn="just">
              <a:buNone/>
            </a:pPr>
            <a:r>
              <a:rPr lang="pt-BR" b="1" dirty="0" smtClean="0"/>
              <a:t>7 </a:t>
            </a:r>
            <a:r>
              <a:rPr lang="pt-BR" b="1" dirty="0"/>
              <a:t>- Propostas defendidas – Prefeito</a:t>
            </a:r>
          </a:p>
          <a:p>
            <a:pPr marL="0" indent="0" algn="just">
              <a:buNone/>
            </a:pPr>
            <a:endParaRPr lang="pt-BR" sz="3600" dirty="0" smtClean="0"/>
          </a:p>
          <a:p>
            <a:pPr marL="0" indent="0" algn="just">
              <a:buNone/>
            </a:pPr>
            <a:endParaRPr lang="pt-BR" sz="3600" dirty="0" smtClean="0"/>
          </a:p>
          <a:p>
            <a:pPr marL="0" indent="0" algn="just">
              <a:buNone/>
            </a:pPr>
            <a:endParaRPr lang="pt-BR" sz="3600" dirty="0"/>
          </a:p>
        </p:txBody>
      </p:sp>
    </p:spTree>
    <p:extLst>
      <p:ext uri="{BB962C8B-B14F-4D97-AF65-F5344CB8AC3E}">
        <p14:creationId xmlns:p14="http://schemas.microsoft.com/office/powerpoint/2010/main" xmlns="" val="35237159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63043"/>
            <a:ext cx="9601200" cy="1142385"/>
          </a:xfrm>
        </p:spPr>
        <p:txBody>
          <a:bodyPr>
            <a:normAutofit/>
          </a:bodyPr>
          <a:lstStyle/>
          <a:p>
            <a:pPr algn="ctr"/>
            <a:r>
              <a:rPr lang="pt-BR" sz="3600" dirty="0" smtClean="0"/>
              <a:t>.</a:t>
            </a:r>
            <a:endParaRPr lang="pt-BR" sz="3600" dirty="0"/>
          </a:p>
        </p:txBody>
      </p:sp>
      <p:sp>
        <p:nvSpPr>
          <p:cNvPr id="3" name="Espaço Reservado para Conteúdo 2"/>
          <p:cNvSpPr>
            <a:spLocks noGrp="1"/>
          </p:cNvSpPr>
          <p:nvPr>
            <p:ph idx="1"/>
          </p:nvPr>
        </p:nvSpPr>
        <p:spPr>
          <a:xfrm>
            <a:off x="1295400" y="1007832"/>
            <a:ext cx="9601200" cy="5437209"/>
          </a:xfrm>
        </p:spPr>
        <p:txBody>
          <a:bodyPr>
            <a:noAutofit/>
          </a:bodyPr>
          <a:lstStyle/>
          <a:p>
            <a:pPr marL="0" lvl="0" indent="0" algn="just">
              <a:buNone/>
            </a:pPr>
            <a:r>
              <a:rPr lang="pt-BR" b="1" dirty="0" smtClean="0"/>
              <a:t> </a:t>
            </a:r>
            <a:endParaRPr lang="pt-BR" sz="3600" dirty="0" smtClean="0"/>
          </a:p>
          <a:p>
            <a:pPr marL="0" indent="0" algn="just">
              <a:buNone/>
            </a:pPr>
            <a:endParaRPr lang="pt-BR" sz="3600" dirty="0" smtClean="0"/>
          </a:p>
          <a:p>
            <a:pPr marL="0" indent="0" algn="just">
              <a:buNone/>
            </a:pPr>
            <a:endParaRPr lang="pt-BR" sz="36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7192" y="442452"/>
            <a:ext cx="11223607" cy="56629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084684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Grid_16x9_TP103031012">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em grade de losangos (widescreen)</Template>
  <TotalTime>0</TotalTime>
  <Words>3426</Words>
  <Application>Microsoft Office PowerPoint</Application>
  <PresentationFormat>Personalizar</PresentationFormat>
  <Paragraphs>340</Paragraphs>
  <Slides>37</Slides>
  <Notes>35</Notes>
  <HiddenSlides>0</HiddenSlides>
  <MMClips>0</MMClips>
  <ScaleCrop>false</ScaleCrop>
  <HeadingPairs>
    <vt:vector size="4" baseType="variant">
      <vt:variant>
        <vt:lpstr>Tema</vt:lpstr>
      </vt:variant>
      <vt:variant>
        <vt:i4>1</vt:i4>
      </vt:variant>
      <vt:variant>
        <vt:lpstr>Títulos de slides</vt:lpstr>
      </vt:variant>
      <vt:variant>
        <vt:i4>37</vt:i4>
      </vt:variant>
    </vt:vector>
  </HeadingPairs>
  <TitlesOfParts>
    <vt:vector size="38" baseType="lpstr">
      <vt:lpstr>DiamondGrid_16x9_TP103031012</vt:lpstr>
      <vt:lpstr>Advocacia Eleitoral  Aspectos práticos </vt:lpstr>
      <vt:lpstr>Programa </vt:lpstr>
      <vt:lpstr>Atuação do Advogado </vt:lpstr>
      <vt:lpstr>Convenções Partidárias </vt:lpstr>
      <vt:lpstr>Convenções Partidárias</vt:lpstr>
      <vt:lpstr>Registro de Candidaturas</vt:lpstr>
      <vt:lpstr>Registro de Candidatura</vt:lpstr>
      <vt:lpstr>Registro de Candidatura</vt:lpstr>
      <vt:lpstr>.</vt:lpstr>
      <vt:lpstr>Impugnação ao Registro de Candidatura</vt:lpstr>
      <vt:lpstr>Propaganda Pré-Eleitoral</vt:lpstr>
      <vt:lpstr>Propaganda Pré-Eleitoral</vt:lpstr>
      <vt:lpstr>Propaganda Eleitoral</vt:lpstr>
      <vt:lpstr>Propaganda Eleitoral</vt:lpstr>
      <vt:lpstr>Propaganda Eleitoral</vt:lpstr>
      <vt:lpstr>Propaganda Eleitoral</vt:lpstr>
      <vt:lpstr>Propaganda Eleitoral</vt:lpstr>
      <vt:lpstr>Propaganda Eleitoral</vt:lpstr>
      <vt:lpstr>Propaganda Eleitoral</vt:lpstr>
      <vt:lpstr>Movimentações Financeiras nas Eleições</vt:lpstr>
      <vt:lpstr>Movimentações Financeiras nas Eleições</vt:lpstr>
      <vt:lpstr>Movimentações Financeiras nas Eleições</vt:lpstr>
      <vt:lpstr>Prestação de Contas Eleitorais</vt:lpstr>
      <vt:lpstr>Prestação de Contas Eleitorais</vt:lpstr>
      <vt:lpstr>Recurso Contra Expedição de Diploma</vt:lpstr>
      <vt:lpstr>Recurso Contra Expedição de Diploma</vt:lpstr>
      <vt:lpstr>Recurso Contra Expedição de Diploma</vt:lpstr>
      <vt:lpstr>Ação de Impugnação de Mandato Eletivo</vt:lpstr>
      <vt:lpstr>Ação de Investigação Judicial Eleitoral</vt:lpstr>
      <vt:lpstr>Ação de Investigação Judicial Eleitoral</vt:lpstr>
      <vt:lpstr>Ação de Investigação Judicial Eleitoral</vt:lpstr>
      <vt:lpstr>Captação ou Gasto Ilícito</vt:lpstr>
      <vt:lpstr>Captação ou Gasto Ilícito</vt:lpstr>
      <vt:lpstr>Captação Ilícita de Sufrágio</vt:lpstr>
      <vt:lpstr>Captação Ilícita de Sufrágio</vt:lpstr>
      <vt:lpstr>Ação Conduta Vedada a Agente Público</vt:lpstr>
      <vt:lpstr>Obrigado!   Cristiano Vilela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2016-02-16T12:32:28Z</dcterms:created>
  <dcterms:modified xsi:type="dcterms:W3CDTF">2016-06-30T12:51:23Z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